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9"/>
  </p:notesMasterIdLst>
  <p:sldIdLst>
    <p:sldId id="308" r:id="rId2"/>
    <p:sldId id="258" r:id="rId3"/>
    <p:sldId id="259" r:id="rId4"/>
    <p:sldId id="260" r:id="rId5"/>
    <p:sldId id="261" r:id="rId6"/>
    <p:sldId id="262" r:id="rId7"/>
    <p:sldId id="263" r:id="rId8"/>
    <p:sldId id="265" r:id="rId9"/>
    <p:sldId id="266" r:id="rId10"/>
    <p:sldId id="267" r:id="rId11"/>
    <p:sldId id="268" r:id="rId12"/>
    <p:sldId id="269" r:id="rId13"/>
    <p:sldId id="270" r:id="rId14"/>
    <p:sldId id="276" r:id="rId15"/>
    <p:sldId id="278" r:id="rId16"/>
    <p:sldId id="280" r:id="rId17"/>
    <p:sldId id="282" r:id="rId18"/>
    <p:sldId id="283" r:id="rId19"/>
    <p:sldId id="286" r:id="rId20"/>
    <p:sldId id="289" r:id="rId21"/>
    <p:sldId id="290" r:id="rId22"/>
    <p:sldId id="291" r:id="rId23"/>
    <p:sldId id="292" r:id="rId24"/>
    <p:sldId id="294" r:id="rId25"/>
    <p:sldId id="295" r:id="rId26"/>
    <p:sldId id="301"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8841" autoAdjust="0"/>
  </p:normalViewPr>
  <p:slideViewPr>
    <p:cSldViewPr snapToGrid="0">
      <p:cViewPr varScale="1">
        <p:scale>
          <a:sx n="82" d="100"/>
          <a:sy n="82" d="100"/>
        </p:scale>
        <p:origin x="188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63D2C-FFB7-41AA-8DC8-E9FE172C5642}" type="datetimeFigureOut">
              <a:rPr lang="en-US" smtClean="0"/>
              <a:t>4/10/2021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554AD-01C5-40C4-85A5-63225CDB82C9}" type="slidenum">
              <a:rPr lang="en-US" smtClean="0"/>
              <a:t>‹#›</a:t>
            </a:fld>
            <a:endParaRPr lang="en-US"/>
          </a:p>
        </p:txBody>
      </p:sp>
    </p:spTree>
    <p:extLst>
      <p:ext uri="{BB962C8B-B14F-4D97-AF65-F5344CB8AC3E}">
        <p14:creationId xmlns:p14="http://schemas.microsoft.com/office/powerpoint/2010/main" val="146850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Clr>
                <a:schemeClr val="dk1"/>
              </a:buClr>
              <a:buSzPct val="25000"/>
            </a:pPr>
            <a:r>
              <a:rPr lang="en-IN" dirty="0" smtClean="0">
                <a:solidFill>
                  <a:schemeClr val="dk1"/>
                </a:solidFill>
                <a:ea typeface="Calibri"/>
                <a:cs typeface="Calibri"/>
                <a:sym typeface="Calibri"/>
              </a:rPr>
              <a:t>Globally</a:t>
            </a:r>
            <a:r>
              <a:rPr lang="en-IN" dirty="0">
                <a:solidFill>
                  <a:schemeClr val="dk1"/>
                </a:solidFill>
                <a:ea typeface="Calibri"/>
                <a:cs typeface="Calibri"/>
                <a:sym typeface="Calibri"/>
              </a:rPr>
              <a:t>, retailing may have a very different face. </a:t>
            </a:r>
          </a:p>
          <a:p>
            <a:pPr marL="171450" lvl="0" indent="-171450">
              <a:buClr>
                <a:schemeClr val="dk1"/>
              </a:buClr>
              <a:buSzPct val="100000"/>
              <a:buFont typeface="Arial"/>
              <a:buChar char="•"/>
            </a:pPr>
            <a:r>
              <a:rPr lang="en-IN" dirty="0">
                <a:solidFill>
                  <a:schemeClr val="dk1"/>
                </a:solidFill>
                <a:ea typeface="Calibri"/>
                <a:cs typeface="Calibri"/>
                <a:sym typeface="Calibri"/>
              </a:rPr>
              <a:t>In some European countries, don’t even think about squeezing a tomato to see if it’s too soft or picking up a cantaloupe to see if it smells ripe. Such mistakes will quickly gain you a reprimand from the store clerk, who will choose your oranges and bananas for you. </a:t>
            </a:r>
          </a:p>
          <a:p>
            <a:pPr marL="171450" lvl="0" indent="-171450">
              <a:buClr>
                <a:schemeClr val="dk1"/>
              </a:buClr>
              <a:buSzPct val="100000"/>
              <a:buFont typeface="Arial"/>
              <a:buChar char="•"/>
            </a:pPr>
            <a:r>
              <a:rPr lang="en-IN" dirty="0">
                <a:solidFill>
                  <a:schemeClr val="dk1"/>
                </a:solidFill>
                <a:ea typeface="Calibri"/>
                <a:cs typeface="Calibri"/>
                <a:sym typeface="Calibri"/>
              </a:rPr>
              <a:t>In developing countries like those in Asia, Africa, and South America, retailing often includes many small butcher shops where sides of beef and lamb proudly hang in store windows so everyone will be assured that the meat comes from healthy animals.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7029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0" indent="-228600">
              <a:buSzPct val="25000"/>
            </a:pP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65491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US" sz="800" dirty="0" smtClean="0">
                <a:solidFill>
                  <a:schemeClr val="dk1"/>
                </a:solidFill>
                <a:ea typeface="Calibri"/>
                <a:cs typeface="Calibri"/>
                <a:sym typeface="Calibri"/>
              </a:rPr>
              <a:t>Retail borrowing occurs when </a:t>
            </a:r>
            <a:r>
              <a:rPr lang="en-US" sz="800" dirty="0" err="1" smtClean="0">
                <a:solidFill>
                  <a:schemeClr val="dk1"/>
                </a:solidFill>
                <a:ea typeface="Calibri"/>
                <a:cs typeface="Calibri"/>
                <a:sym typeface="Calibri"/>
              </a:rPr>
              <a:t>nondefective</a:t>
            </a:r>
            <a:r>
              <a:rPr lang="en-US" sz="800" dirty="0" smtClean="0">
                <a:solidFill>
                  <a:schemeClr val="dk1"/>
                </a:solidFill>
                <a:ea typeface="Calibri"/>
                <a:cs typeface="Calibri"/>
                <a:sym typeface="Calibri"/>
              </a:rPr>
              <a:t> products are returned and a refund is received for items that have already been used for the purpose for which they were bought.  Liberal return policies of many merchandisers have allowed consumers to take advantage of “the system” in this fashion.  Retail borrowing often occurs with special occasion clothing (suits, cocktail dresses for weddings, etc.).  Unfortunately, sometimes this practice damages the merchandise in a manner that it makes unsuitable for resale, costing the retailer and manufacturer money.</a:t>
            </a:r>
          </a:p>
          <a:p>
            <a:pPr marL="228600" lvl="0" indent="-228600">
              <a:buClr>
                <a:schemeClr val="dk1"/>
              </a:buClr>
              <a:buSzPct val="100000"/>
              <a:buFont typeface="Arial"/>
              <a:buChar char="•"/>
            </a:pPr>
            <a:r>
              <a:rPr lang="en-US" sz="800" dirty="0" smtClean="0">
                <a:solidFill>
                  <a:schemeClr val="dk1"/>
                </a:solidFill>
                <a:ea typeface="Calibri"/>
                <a:cs typeface="Calibri"/>
                <a:sym typeface="Calibri"/>
              </a:rPr>
              <a:t>Some individuals believe that retailers have an obligation not to sell products that can be harmful to at risk groups.  Retailers are obligated to follow the law, meaning that they must card those who purchase alcohol and tobacco products and follow appropriate regulations for the purchase of firearms and drug products.  But there are limits to what retailers can be realistically asked to do.  Expecting retailers to police the purchase of every item that could be potentially dangerous or harmful (particularly if misused) is irrational.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9698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9793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52956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00967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0" indent="-228600">
              <a:buSzPct val="25000"/>
            </a:pP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71441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43400"/>
            <a:ext cx="5486400" cy="4267200"/>
          </a:xfrm>
        </p:spPr>
        <p:txBody>
          <a:bodyPr/>
          <a:lstStyle/>
          <a:p>
            <a:pPr marL="228600" lvl="0" indent="-22860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04676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58307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40886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01751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Clr>
                <a:schemeClr val="dk1"/>
              </a:buClr>
              <a:buSzPct val="100000"/>
              <a:buFont typeface="Arial"/>
              <a:buChar cha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94975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68162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273208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918944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43400"/>
            <a:ext cx="5486400" cy="4267200"/>
          </a:xfrm>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94584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r>
              <a:rPr lang="en-US" sz="1000" b="1" dirty="0" smtClean="0">
                <a:solidFill>
                  <a:schemeClr val="dk1"/>
                </a:solidFill>
                <a:ea typeface="Arial"/>
                <a:cs typeface="Arial"/>
                <a:sym typeface="Arial"/>
              </a:rPr>
              <a:t>Intangibility</a:t>
            </a:r>
            <a:r>
              <a:rPr lang="en-US" sz="1000" b="1" dirty="0">
                <a:solidFill>
                  <a:schemeClr val="dk1"/>
                </a:solidFill>
                <a:ea typeface="Arial"/>
                <a:cs typeface="Arial"/>
                <a:sym typeface="Arial"/>
              </a:rPr>
              <a:t>:</a:t>
            </a:r>
            <a:r>
              <a:rPr lang="en-US" sz="1000" dirty="0">
                <a:solidFill>
                  <a:schemeClr val="dk1"/>
                </a:solidFill>
                <a:ea typeface="Arial"/>
                <a:cs typeface="Arial"/>
                <a:sym typeface="Arial"/>
              </a:rPr>
              <a:t> Can’t see, touch, or smell a service. This means services can’t be inspected or tried prior to purchase, which makes it much more difficult to evaluate services offered by different providers.  Thus marketers rely on physical cues to reassure the buyer that they are buying a good service.  Cues might include the “look” of the facility, its furnishings, lighting, cleanliness, employee appearance, web</a:t>
            </a:r>
            <a:r>
              <a:rPr lang="en-US" sz="1000" strike="sngStrike" dirty="0">
                <a:solidFill>
                  <a:srgbClr val="FF0000"/>
                </a:solidFill>
                <a:ea typeface="Arial"/>
                <a:cs typeface="Arial"/>
                <a:sym typeface="Arial"/>
              </a:rPr>
              <a:t> </a:t>
            </a:r>
            <a:r>
              <a:rPr lang="en-US" sz="1000" dirty="0">
                <a:solidFill>
                  <a:schemeClr val="dk1"/>
                </a:solidFill>
                <a:ea typeface="Arial"/>
                <a:cs typeface="Arial"/>
                <a:sym typeface="Arial"/>
              </a:rPr>
              <a:t>site or advertising.</a:t>
            </a:r>
          </a:p>
          <a:p>
            <a:pPr lvl="0">
              <a:buClr>
                <a:schemeClr val="dk1"/>
              </a:buClr>
              <a:buSzPct val="100000"/>
              <a:buFont typeface="Arial"/>
              <a:buChar char="•"/>
            </a:pPr>
            <a:r>
              <a:rPr lang="en-US" sz="1000" b="1" dirty="0">
                <a:solidFill>
                  <a:schemeClr val="dk1"/>
                </a:solidFill>
                <a:ea typeface="Arial"/>
                <a:cs typeface="Arial"/>
                <a:sym typeface="Arial"/>
              </a:rPr>
              <a:t> Perishability:</a:t>
            </a:r>
            <a:r>
              <a:rPr lang="en-US" sz="1000" dirty="0">
                <a:solidFill>
                  <a:schemeClr val="dk1"/>
                </a:solidFill>
                <a:ea typeface="Arial"/>
                <a:cs typeface="Arial"/>
                <a:sym typeface="Arial"/>
              </a:rPr>
              <a:t> Services can’t be stored for later sale or consumption and instead MUST be used at the time they are available.  There are so many appointment periods in a doctor’s day . . . An empty slot at 8 am cannot be saved and used later. </a:t>
            </a:r>
            <a:r>
              <a:rPr lang="en-US" sz="1000" b="1" i="1" dirty="0">
                <a:solidFill>
                  <a:schemeClr val="dk1"/>
                </a:solidFill>
                <a:ea typeface="Arial"/>
                <a:cs typeface="Arial"/>
                <a:sym typeface="Arial"/>
              </a:rPr>
              <a:t>Capacity management</a:t>
            </a:r>
            <a:r>
              <a:rPr lang="en-US" sz="1000" dirty="0">
                <a:solidFill>
                  <a:schemeClr val="dk1"/>
                </a:solidFill>
                <a:ea typeface="Arial"/>
                <a:cs typeface="Arial"/>
                <a:sym typeface="Arial"/>
              </a:rPr>
              <a:t> allows firms to adjust their services to match supply with demand.  We’ll discuss capacity management in more detail soon.</a:t>
            </a:r>
          </a:p>
          <a:p>
            <a:pPr lvl="0">
              <a:buClr>
                <a:schemeClr val="dk1"/>
              </a:buClr>
              <a:buSzPct val="100000"/>
              <a:buFont typeface="Arial"/>
              <a:buChar char="•"/>
            </a:pPr>
            <a:r>
              <a:rPr lang="en-US" sz="1000" b="1" dirty="0">
                <a:solidFill>
                  <a:schemeClr val="dk1"/>
                </a:solidFill>
                <a:ea typeface="Arial"/>
                <a:cs typeface="Arial"/>
                <a:sym typeface="Arial"/>
              </a:rPr>
              <a:t> Variability:</a:t>
            </a:r>
            <a:r>
              <a:rPr lang="en-US" sz="1000" dirty="0">
                <a:solidFill>
                  <a:schemeClr val="dk1"/>
                </a:solidFill>
                <a:ea typeface="Arial"/>
                <a:cs typeface="Arial"/>
                <a:sym typeface="Arial"/>
              </a:rPr>
              <a:t>  Even the same service performed by the same person will vary when delivered on different days or at different times. Lack of standardization is often perceived as a problem.  Training can minimize wide variations in service delivery, but it is often difficult to eliminate entirely.  Explicit standards and operating procedures may also help to minimize variability, while mystery shoppers and customer feedback can be used to identify cases of poor service quality.  However, in many cases, the variability of services actually allows different customers to customize services to their preferences (unique hairstyles). </a:t>
            </a:r>
          </a:p>
          <a:p>
            <a:pPr lvl="0">
              <a:buClr>
                <a:schemeClr val="dk1"/>
              </a:buClr>
              <a:buSzPct val="100000"/>
              <a:buFont typeface="Arial"/>
              <a:buChar char="•"/>
            </a:pPr>
            <a:r>
              <a:rPr lang="en-US" sz="1000" b="1" dirty="0">
                <a:solidFill>
                  <a:schemeClr val="dk1"/>
                </a:solidFill>
                <a:ea typeface="Arial"/>
                <a:cs typeface="Arial"/>
                <a:sym typeface="Arial"/>
              </a:rPr>
              <a:t> Inseparability:</a:t>
            </a:r>
            <a:r>
              <a:rPr lang="en-US" sz="1000" dirty="0">
                <a:solidFill>
                  <a:schemeClr val="dk1"/>
                </a:solidFill>
                <a:ea typeface="Arial"/>
                <a:cs typeface="Arial"/>
                <a:sym typeface="Arial"/>
              </a:rPr>
              <a:t> Because services must be experienced to be used, it is impossible to separate the production of a service from its consumption.  Its difficult to detach the expertise, skill, and personality of a provider from the firm’s employees (especially when services are delivered by people).</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634307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250241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SzPct val="25000"/>
            </a:pPr>
            <a:r>
              <a:rPr lang="en-US" sz="1100" b="1" dirty="0" smtClean="0">
                <a:solidFill>
                  <a:schemeClr val="dk1"/>
                </a:solidFill>
                <a:ea typeface="Calibri"/>
                <a:cs typeface="Calibri"/>
                <a:sym typeface="Calibri"/>
              </a:rPr>
              <a:t>Changing demographics:</a:t>
            </a:r>
            <a:r>
              <a:rPr lang="en-US" sz="1100" dirty="0" smtClean="0">
                <a:solidFill>
                  <a:schemeClr val="dk1"/>
                </a:solidFill>
                <a:ea typeface="Calibri"/>
                <a:cs typeface="Calibri"/>
                <a:sym typeface="Calibri"/>
              </a:rPr>
              <a:t> The surge in the birth rate following World War II created the baby boom.  As this large group continues to age, service industries which appeal to this demographic will be in high demand (retirement communities, health care, assisted living, etc.).</a:t>
            </a:r>
          </a:p>
          <a:p>
            <a:pPr lvl="0">
              <a:buSzPct val="25000"/>
            </a:pPr>
            <a:r>
              <a:rPr lang="en-US" sz="1100" b="1" dirty="0" smtClean="0">
                <a:solidFill>
                  <a:schemeClr val="dk1"/>
                </a:solidFill>
                <a:ea typeface="Calibri"/>
                <a:cs typeface="Calibri"/>
                <a:sym typeface="Calibri"/>
              </a:rPr>
              <a:t>Globalization:</a:t>
            </a:r>
            <a:r>
              <a:rPr lang="en-US" sz="1100" dirty="0" smtClean="0">
                <a:solidFill>
                  <a:schemeClr val="dk1"/>
                </a:solidFill>
                <a:ea typeface="Calibri"/>
                <a:cs typeface="Calibri"/>
                <a:sym typeface="Calibri"/>
              </a:rPr>
              <a:t> This trend will increase the need for distribution, logistical, accounting, and legal services that have specialized international knowledge. Globalization also means greater competition; for example, U.S. Hospitals will need to compete for elective surgeries with medical facilities in other countries that cost much less.</a:t>
            </a:r>
          </a:p>
          <a:p>
            <a:pPr lvl="0">
              <a:buSzPct val="25000"/>
            </a:pPr>
            <a:r>
              <a:rPr lang="en-US" sz="1100" b="1" dirty="0" smtClean="0">
                <a:solidFill>
                  <a:schemeClr val="dk1"/>
                </a:solidFill>
                <a:ea typeface="Calibri"/>
                <a:cs typeface="Calibri"/>
                <a:sym typeface="Calibri"/>
              </a:rPr>
              <a:t>Technological </a:t>
            </a:r>
            <a:r>
              <a:rPr lang="en-US" sz="1100" b="1" dirty="0">
                <a:solidFill>
                  <a:schemeClr val="dk1"/>
                </a:solidFill>
                <a:ea typeface="Calibri"/>
                <a:cs typeface="Calibri"/>
                <a:sym typeface="Calibri"/>
              </a:rPr>
              <a:t>advances:</a:t>
            </a:r>
            <a:r>
              <a:rPr lang="en-US" sz="1100" dirty="0">
                <a:solidFill>
                  <a:schemeClr val="dk1"/>
                </a:solidFill>
                <a:ea typeface="Calibri"/>
                <a:cs typeface="Calibri"/>
                <a:sym typeface="Calibri"/>
              </a:rPr>
              <a:t> Improvements in technology offer service providers opportunity for growth in the telecommunications, health care, and Internet service industries.  Innovation is also likely as some services which will be offered in the future haven’t even been thought of </a:t>
            </a:r>
            <a:r>
              <a:rPr lang="en-US" sz="1100" dirty="0" smtClean="0">
                <a:solidFill>
                  <a:schemeClr val="dk1"/>
                </a:solidFill>
                <a:ea typeface="Calibri"/>
                <a:cs typeface="Calibri"/>
                <a:sym typeface="Calibri"/>
              </a:rPr>
              <a:t>yet.</a:t>
            </a:r>
          </a:p>
          <a:p>
            <a:pPr lvl="0">
              <a:buSzPct val="25000"/>
            </a:pPr>
            <a:r>
              <a:rPr lang="en-US" sz="1100" b="1" dirty="0" smtClean="0">
                <a:solidFill>
                  <a:schemeClr val="dk1"/>
                </a:solidFill>
                <a:ea typeface="Calibri"/>
                <a:cs typeface="Calibri"/>
                <a:sym typeface="Calibri"/>
              </a:rPr>
              <a:t>Proliferation </a:t>
            </a:r>
            <a:r>
              <a:rPr lang="en-US" sz="1100" b="1" dirty="0">
                <a:solidFill>
                  <a:schemeClr val="dk1"/>
                </a:solidFill>
                <a:ea typeface="Calibri"/>
                <a:cs typeface="Calibri"/>
                <a:sym typeface="Calibri"/>
              </a:rPr>
              <a:t>of information:</a:t>
            </a:r>
            <a:r>
              <a:rPr lang="en-US" sz="1100" dirty="0">
                <a:solidFill>
                  <a:schemeClr val="dk1"/>
                </a:solidFill>
                <a:ea typeface="Calibri"/>
                <a:cs typeface="Calibri"/>
                <a:sym typeface="Calibri"/>
              </a:rPr>
              <a:t> The availability, flow and access to information are critical to the success of organizations.  Database services, artificial intelligence systems and communications systems in general stand to benefit in the future.</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8563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nSpc>
                <a:spcPct val="90000"/>
              </a:lnSpc>
              <a:buClr>
                <a:schemeClr val="dk1"/>
              </a:buClr>
              <a:buSzPct val="100000"/>
              <a:buFont typeface="Calibri"/>
              <a:buNone/>
            </a:pPr>
            <a:r>
              <a:rPr lang="en-US" sz="1000" dirty="0" smtClean="0">
                <a:solidFill>
                  <a:schemeClr val="dk1"/>
                </a:solidFill>
                <a:ea typeface="Calibri"/>
                <a:cs typeface="Calibri"/>
                <a:sym typeface="Calibri"/>
              </a:rPr>
              <a:t>The </a:t>
            </a:r>
            <a:r>
              <a:rPr lang="en-US" sz="1000" dirty="0">
                <a:solidFill>
                  <a:schemeClr val="dk1"/>
                </a:solidFill>
                <a:ea typeface="Calibri"/>
                <a:cs typeface="Calibri"/>
                <a:sym typeface="Calibri"/>
              </a:rPr>
              <a:t>Wheel of Retailing Theory explains how retail firms change, becoming more upscale as they go through their life cycle</a:t>
            </a:r>
            <a:r>
              <a:rPr lang="en-US" sz="1000" dirty="0" smtClean="0">
                <a:solidFill>
                  <a:schemeClr val="dk1"/>
                </a:solidFill>
                <a:ea typeface="Calibri"/>
                <a:cs typeface="Calibri"/>
                <a:sym typeface="Calibri"/>
              </a:rPr>
              <a:t>.</a:t>
            </a:r>
          </a:p>
          <a:p>
            <a:pPr marL="685800" lvl="1" indent="-228600">
              <a:lnSpc>
                <a:spcPct val="90000"/>
              </a:lnSpc>
              <a:buClr>
                <a:schemeClr val="dk1"/>
              </a:buClr>
              <a:buSzPct val="100000"/>
              <a:buFont typeface="Calibri"/>
              <a:buChar char="•"/>
            </a:pPr>
            <a:r>
              <a:rPr lang="en-US" sz="1000" dirty="0" smtClean="0">
                <a:solidFill>
                  <a:schemeClr val="dk1"/>
                </a:solidFill>
                <a:ea typeface="Calibri"/>
                <a:cs typeface="Calibri"/>
                <a:sym typeface="Calibri"/>
              </a:rPr>
              <a:t>During the entry phrase, new types of retailers enter the market by offering lower-priced goods with little focus on additional services or the facility itself.</a:t>
            </a:r>
          </a:p>
          <a:p>
            <a:pPr marL="685800" lvl="1" indent="-228600">
              <a:lnSpc>
                <a:spcPct val="90000"/>
              </a:lnSpc>
              <a:buClr>
                <a:schemeClr val="dk1"/>
              </a:buClr>
              <a:buSzPct val="100000"/>
              <a:buFont typeface="Calibri"/>
              <a:buChar char="•"/>
            </a:pPr>
            <a:r>
              <a:rPr lang="en-US" sz="1000" dirty="0" smtClean="0">
                <a:solidFill>
                  <a:schemeClr val="dk1"/>
                </a:solidFill>
                <a:ea typeface="Calibri"/>
                <a:cs typeface="Calibri"/>
                <a:sym typeface="Calibri"/>
              </a:rPr>
              <a:t>During </a:t>
            </a:r>
            <a:r>
              <a:rPr lang="en-US" sz="1000" dirty="0">
                <a:solidFill>
                  <a:schemeClr val="dk1"/>
                </a:solidFill>
                <a:ea typeface="Calibri"/>
                <a:cs typeface="Calibri"/>
                <a:sym typeface="Calibri"/>
              </a:rPr>
              <a:t>the trading-up phrase, these retailers gradually improve their facilities, quality and assortment of merchandise, and amenities and also increase prices.</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Finally, retailers move up to a high-end strategy with superior facilities, desirable amenities (free gift wrapping), higher operating costs, and of course higher prices.  However, this leaves them vulnerable to the entry of new competitors, who undercut their price, offer limited services, and etc., as the entry phrase begins anew.</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New ways to sell products are constantly appearing.  American Airlines tested the concept of selling services such as Heathrow Express train tickets on London-bound flights, and items from the </a:t>
            </a:r>
            <a:r>
              <a:rPr lang="en-US" sz="1000" dirty="0" err="1">
                <a:solidFill>
                  <a:schemeClr val="dk1"/>
                </a:solidFill>
                <a:ea typeface="Calibri"/>
                <a:cs typeface="Calibri"/>
                <a:sym typeface="Calibri"/>
              </a:rPr>
              <a:t>SkyMall</a:t>
            </a:r>
            <a:r>
              <a:rPr lang="en-US" sz="1000" dirty="0">
                <a:solidFill>
                  <a:schemeClr val="dk1"/>
                </a:solidFill>
                <a:ea typeface="Calibri"/>
                <a:cs typeface="Calibri"/>
                <a:sym typeface="Calibri"/>
              </a:rPr>
              <a:t> catalog on 165 of its planes.</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Still, trading up or upgrading too quickly can spell disaster for a retailer. </a:t>
            </a:r>
            <a:r>
              <a:rPr lang="en-US" sz="1000" dirty="0" err="1">
                <a:solidFill>
                  <a:schemeClr val="dk1"/>
                </a:solidFill>
                <a:ea typeface="Calibri"/>
                <a:cs typeface="Calibri"/>
                <a:sym typeface="Calibri"/>
              </a:rPr>
              <a:t>Walmart</a:t>
            </a:r>
            <a:r>
              <a:rPr lang="en-US" sz="1000" dirty="0">
                <a:solidFill>
                  <a:schemeClr val="dk1"/>
                </a:solidFill>
                <a:ea typeface="Calibri"/>
                <a:cs typeface="Calibri"/>
                <a:sym typeface="Calibri"/>
              </a:rPr>
              <a:t> attempt to upgrade its clothing line from the basic T-shirt, shorts, and pants collections to brand-name apparel that proved to be out-of-reach of the loyal core user.</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While the wheel of retailing helps explain how some retailing forms develop, it doesn’t explain everything.  For example, some retailers never trade-up but instead choose to continue to serve their niche as discounters.  Still other retailers strategically choose to begin their life as upscale specialty stores, though the</a:t>
            </a:r>
            <a:r>
              <a:rPr lang="en-US" sz="1000" u="sng" dirty="0">
                <a:solidFill>
                  <a:schemeClr val="dk1"/>
                </a:solidFill>
                <a:ea typeface="Calibri"/>
                <a:cs typeface="Calibri"/>
                <a:sym typeface="Calibri"/>
              </a:rPr>
              <a:t>y</a:t>
            </a:r>
            <a:r>
              <a:rPr lang="en-US" sz="1000" dirty="0">
                <a:solidFill>
                  <a:schemeClr val="dk1"/>
                </a:solidFill>
                <a:ea typeface="Calibri"/>
                <a:cs typeface="Calibri"/>
                <a:sym typeface="Calibri"/>
              </a:rPr>
              <a:t> sometimes choose to open “sister” stores at the lower end of the price spectrum (as was the case when Gap Stores chose to open Old Navy).</a:t>
            </a:r>
            <a:r>
              <a:rPr lang="en-US" sz="1000"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4822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43400"/>
            <a:ext cx="5486400" cy="4191000"/>
          </a:xfrm>
        </p:spPr>
        <p:txBody>
          <a:bodyPr/>
          <a:lstStyle/>
          <a:p>
            <a:pPr lvl="0">
              <a:buSzPct val="25000"/>
            </a:pPr>
            <a:endParaRPr lang="en-US" sz="110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73262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buClr>
                <a:schemeClr val="dk1"/>
              </a:buClr>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38121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43400"/>
            <a:ext cx="5562600" cy="4419600"/>
          </a:xfrm>
        </p:spPr>
        <p:txBody>
          <a:bodyPr/>
          <a:lstStyle/>
          <a:p>
            <a:pPr lvl="1">
              <a:buClr>
                <a:schemeClr val="dk1"/>
              </a:buClr>
              <a:buSzPct val="25000"/>
            </a:pPr>
            <a:endParaRPr lang="en-US"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34761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Clr>
                <a:schemeClr val="dk1"/>
              </a:buClr>
              <a:buSzPct val="100000"/>
              <a:buFont typeface="Arial"/>
              <a:buChar char="•"/>
            </a:pPr>
            <a:r>
              <a:rPr lang="en-IN" dirty="0" smtClean="0">
                <a:solidFill>
                  <a:schemeClr val="dk1"/>
                </a:solidFill>
                <a:ea typeface="Calibri"/>
                <a:cs typeface="Calibri"/>
                <a:sym typeface="Calibri"/>
              </a:rPr>
              <a:t>Stores </a:t>
            </a:r>
            <a:r>
              <a:rPr lang="en-IN" dirty="0">
                <a:solidFill>
                  <a:schemeClr val="dk1"/>
                </a:solidFill>
                <a:ea typeface="Calibri"/>
                <a:cs typeface="Calibri"/>
                <a:sym typeface="Calibri"/>
              </a:rPr>
              <a:t>may use POS systems to create </a:t>
            </a:r>
            <a:r>
              <a:rPr lang="en-IN" b="1" dirty="0">
                <a:solidFill>
                  <a:schemeClr val="dk1"/>
                </a:solidFill>
                <a:ea typeface="Calibri"/>
                <a:cs typeface="Calibri"/>
                <a:sym typeface="Calibri"/>
              </a:rPr>
              <a:t>perpetual inventory unit control systems </a:t>
            </a:r>
            <a:r>
              <a:rPr lang="en-IN" dirty="0">
                <a:solidFill>
                  <a:schemeClr val="dk1"/>
                </a:solidFill>
                <a:ea typeface="Calibri"/>
                <a:cs typeface="Calibri"/>
                <a:sym typeface="Calibri"/>
              </a:rPr>
              <a:t>that keep a running total on sales, returns, transfers to other stores, and so on. </a:t>
            </a:r>
          </a:p>
          <a:p>
            <a:pPr marL="171450" lvl="0" indent="-171450">
              <a:buClr>
                <a:schemeClr val="dk1"/>
              </a:buClr>
              <a:buSzPct val="100000"/>
              <a:buFont typeface="Arial"/>
              <a:buChar char="•"/>
            </a:pPr>
            <a:r>
              <a:rPr lang="en-IN" dirty="0">
                <a:solidFill>
                  <a:schemeClr val="dk1"/>
                </a:solidFill>
                <a:ea typeface="Calibri"/>
                <a:cs typeface="Calibri"/>
                <a:sym typeface="Calibri"/>
              </a:rPr>
              <a:t>This technology allows stores to develop computerized </a:t>
            </a:r>
            <a:r>
              <a:rPr lang="en-IN" b="1" dirty="0">
                <a:solidFill>
                  <a:schemeClr val="dk1"/>
                </a:solidFill>
                <a:ea typeface="Calibri"/>
                <a:cs typeface="Calibri"/>
                <a:sym typeface="Calibri"/>
              </a:rPr>
              <a:t>automatic reordering systems </a:t>
            </a:r>
            <a:r>
              <a:rPr lang="en-IN" dirty="0">
                <a:solidFill>
                  <a:schemeClr val="dk1"/>
                </a:solidFill>
                <a:ea typeface="Calibri"/>
                <a:cs typeface="Calibri"/>
                <a:sym typeface="Calibri"/>
              </a:rPr>
              <a:t>that are activated when inventories reach a certain level. </a:t>
            </a:r>
          </a:p>
          <a:p>
            <a:pPr marL="171450" lvl="0" indent="-171450">
              <a:buClr>
                <a:schemeClr val="dk1"/>
              </a:buClr>
              <a:buSzPct val="100000"/>
              <a:buFont typeface="Arial"/>
              <a:buChar char="•"/>
            </a:pPr>
            <a:r>
              <a:rPr lang="en-IN" dirty="0">
                <a:solidFill>
                  <a:schemeClr val="dk1"/>
                </a:solidFill>
                <a:ea typeface="Calibri"/>
                <a:cs typeface="Calibri"/>
                <a:sym typeface="Calibri"/>
              </a:rPr>
              <a:t>The store of the future will use RFID tags (and other technology) to assist the shopper in ways we haven’t even thought of. For example, an RFID tag on a bottle of wine can tip off a nearby plasma screen that will project an ad for Barilla pasta and provide a neat recipe for fettuccine with bell peppers and shrimp.</a:t>
            </a:r>
          </a:p>
          <a:p>
            <a:pPr marL="171450" lvl="0" indent="-171450">
              <a:buClr>
                <a:schemeClr val="dk1"/>
              </a:buClr>
              <a:buSzPct val="100000"/>
              <a:buFont typeface="Arial"/>
              <a:buChar char="•"/>
            </a:pPr>
            <a:r>
              <a:rPr lang="en-IN" i="1" dirty="0">
                <a:solidFill>
                  <a:schemeClr val="dk1"/>
                </a:solidFill>
                <a:ea typeface="Calibri"/>
                <a:cs typeface="Calibri"/>
                <a:sym typeface="Calibri"/>
              </a:rPr>
              <a:t>e-menus </a:t>
            </a:r>
            <a:r>
              <a:rPr lang="en-IN" dirty="0">
                <a:solidFill>
                  <a:schemeClr val="dk1"/>
                </a:solidFill>
                <a:ea typeface="Calibri"/>
                <a:cs typeface="Calibri"/>
                <a:sym typeface="Calibri"/>
              </a:rPr>
              <a:t>help customers because they can see what every item on the menu will look like and, it is hoped, avoid a surprise when the waiter arrives. This innovation also increases sales for the restaurant—who can avoid that mouth-watering picture of the eight-layer chocolate cake with peppermint-stick ice cream on top?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57038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Clr>
                <a:schemeClr val="dk1"/>
              </a:buClr>
              <a:buSzPct val="25000"/>
            </a:pPr>
            <a:endParaRPr lang="en-US" baseline="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14288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Clr>
                <a:schemeClr val="dk1"/>
              </a:buClr>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76733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97103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07086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68837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4"/>
            <a:ext cx="8229600" cy="4525963"/>
          </a:xfrm>
        </p:spPr>
        <p:txBody>
          <a:bodyPr/>
          <a:lstStyle>
            <a:lvl1pPr marL="118869" indent="-228594">
              <a:buClr>
                <a:srgbClr val="007FA3"/>
              </a:buClr>
              <a:buSzPct val="100000"/>
              <a:defRPr sz="2600"/>
            </a:lvl1pPr>
            <a:lvl2pPr marL="569899" indent="-285744">
              <a:buClr>
                <a:srgbClr val="007FA3"/>
              </a:buClr>
              <a:buFont typeface="Wingdings" panose="05000000000000000000" pitchFamily="2" charset="2"/>
              <a:buChar char="§"/>
              <a:defRPr sz="24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2" name="Title 1"/>
          <p:cNvSpPr>
            <a:spLocks noGrp="1"/>
          </p:cNvSpPr>
          <p:nvPr>
            <p:ph type="title"/>
          </p:nvPr>
        </p:nvSpPr>
        <p:spPr>
          <a:xfrm>
            <a:off x="457200" y="215372"/>
            <a:ext cx="8229600" cy="622828"/>
          </a:xfrm>
        </p:spPr>
        <p:txBody>
          <a:bodyPr anchor="t"/>
          <a:lstStyle>
            <a:lvl1pPr>
              <a:defRPr sz="360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01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4"/>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4"/>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4158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425898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5E639-2926-4CE1-857B-EEB3088B48C4}"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00706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05E639-2926-4CE1-857B-EEB3088B48C4}"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02293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05E639-2926-4CE1-857B-EEB3088B48C4}"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309699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05E639-2926-4CE1-857B-EEB3088B48C4}"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11374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5E639-2926-4CE1-857B-EEB3088B48C4}"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92638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5E639-2926-4CE1-857B-EEB3088B48C4}"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8522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5E639-2926-4CE1-857B-EEB3088B48C4}"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20128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E639-2926-4CE1-857B-EEB3088B48C4}" type="datetimeFigureOut">
              <a:rPr lang="en-US" smtClean="0"/>
              <a:t>4/10/2021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08BB3-D76D-4221-A22B-4DBF1F6AF51A}" type="slidenum">
              <a:rPr lang="en-US" smtClean="0"/>
              <a:t>‹#›</a:t>
            </a:fld>
            <a:endParaRPr lang="en-US"/>
          </a:p>
        </p:txBody>
      </p:sp>
    </p:spTree>
    <p:extLst>
      <p:ext uri="{BB962C8B-B14F-4D97-AF65-F5344CB8AC3E}">
        <p14:creationId xmlns:p14="http://schemas.microsoft.com/office/powerpoint/2010/main" val="37072284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60499"/>
          </a:xfrm>
        </p:spPr>
        <p:txBody>
          <a:bodyPr>
            <a:normAutofit/>
          </a:bodyPr>
          <a:lstStyle/>
          <a:p>
            <a:pPr algn="ctr"/>
            <a:r>
              <a:rPr lang="en-US" sz="6000" dirty="0" smtClean="0"/>
              <a:t>Lecture 12</a:t>
            </a:r>
            <a:r>
              <a:rPr lang="en-US" dirty="0" smtClean="0"/>
              <a:t/>
            </a:r>
            <a:br>
              <a:rPr lang="en-US" dirty="0" smtClean="0"/>
            </a:br>
            <a:r>
              <a:rPr lang="en-US" sz="3000" dirty="0">
                <a:solidFill>
                  <a:schemeClr val="dk1"/>
                </a:solidFill>
                <a:ea typeface="Calibri"/>
                <a:cs typeface="Calibri"/>
                <a:sym typeface="Calibri"/>
              </a:rPr>
              <a:t>Deliver the Customer Experience</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4928"/>
            <a:ext cx="9144000" cy="4683071"/>
          </a:xfrm>
          <a:prstGeom prst="rect">
            <a:avLst/>
          </a:prstGeom>
        </p:spPr>
      </p:pic>
    </p:spTree>
    <p:extLst>
      <p:ext uri="{BB962C8B-B14F-4D97-AF65-F5344CB8AC3E}">
        <p14:creationId xmlns:p14="http://schemas.microsoft.com/office/powerpoint/2010/main" val="56808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00201"/>
            <a:ext cx="8305800" cy="4267200"/>
          </a:xfrm>
        </p:spPr>
        <p:txBody>
          <a:bodyPr>
            <a:normAutofit/>
          </a:bodyPr>
          <a:lstStyle/>
          <a:p>
            <a:pPr marL="255594" indent="-255594"/>
            <a:r>
              <a:rPr lang="en-US" sz="2800" dirty="0">
                <a:solidFill>
                  <a:schemeClr val="dk1"/>
                </a:solidFill>
                <a:ea typeface="Calibri"/>
                <a:cs typeface="Calibri"/>
                <a:sym typeface="Calibri"/>
              </a:rPr>
              <a:t>Many retailers have expanded operations into different countries.</a:t>
            </a:r>
            <a:endParaRPr lang="en-US" sz="2800" dirty="0"/>
          </a:p>
          <a:p>
            <a:pPr marL="798731" lvl="1" indent="-342891"/>
            <a:r>
              <a:rPr lang="en-US" sz="2800" dirty="0">
                <a:solidFill>
                  <a:schemeClr val="dk1"/>
                </a:solidFill>
                <a:ea typeface="Calibri"/>
                <a:cs typeface="Calibri"/>
                <a:sym typeface="Calibri"/>
              </a:rPr>
              <a:t>Retailers must adjust to global differences in culture, law, and regulations.</a:t>
            </a:r>
            <a:endParaRPr lang="en-US" sz="2800" dirty="0"/>
          </a:p>
        </p:txBody>
      </p:sp>
      <p:sp>
        <p:nvSpPr>
          <p:cNvPr id="5" name="Title 1"/>
          <p:cNvSpPr>
            <a:spLocks noGrp="1"/>
          </p:cNvSpPr>
          <p:nvPr>
            <p:ph type="title"/>
          </p:nvPr>
        </p:nvSpPr>
        <p:spPr>
          <a:xfrm>
            <a:off x="457200" y="254700"/>
            <a:ext cx="8229600" cy="1097280"/>
          </a:xfrm>
        </p:spPr>
        <p:txBody>
          <a:bodyPr/>
          <a:lstStyle/>
          <a:p>
            <a:r>
              <a:rPr lang="en-US" dirty="0">
                <a:sym typeface="Calibri"/>
              </a:rPr>
              <a:t>Globalization</a:t>
            </a:r>
            <a:endParaRPr lang="en-IN" dirty="0"/>
          </a:p>
        </p:txBody>
      </p:sp>
    </p:spTree>
    <p:extLst>
      <p:ext uri="{BB962C8B-B14F-4D97-AF65-F5344CB8AC3E}">
        <p14:creationId xmlns:p14="http://schemas.microsoft.com/office/powerpoint/2010/main" val="3429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3"/>
            <a:ext cx="4800600" cy="4571999"/>
          </a:xfrm>
        </p:spPr>
        <p:txBody>
          <a:bodyPr>
            <a:normAutofit/>
          </a:bodyPr>
          <a:lstStyle/>
          <a:p>
            <a:pPr marL="255594" indent="-255594"/>
            <a:r>
              <a:rPr lang="en-US" sz="2800" b="1" dirty="0" err="1">
                <a:solidFill>
                  <a:schemeClr val="dk1"/>
                </a:solidFill>
                <a:ea typeface="Calibri"/>
                <a:cs typeface="Calibri"/>
                <a:sym typeface="Calibri"/>
              </a:rPr>
              <a:t>Retailtainment</a:t>
            </a:r>
            <a:r>
              <a:rPr lang="en-US" sz="2800" b="1" dirty="0">
                <a:solidFill>
                  <a:schemeClr val="dk1"/>
                </a:solidFill>
                <a:ea typeface="Calibri"/>
                <a:cs typeface="Calibri"/>
                <a:sym typeface="Calibri"/>
              </a:rPr>
              <a:t> </a:t>
            </a:r>
            <a:r>
              <a:rPr lang="en-US" sz="2800" dirty="0">
                <a:solidFill>
                  <a:schemeClr val="dk1"/>
                </a:solidFill>
                <a:ea typeface="Calibri"/>
                <a:cs typeface="Calibri"/>
                <a:sym typeface="Calibri"/>
              </a:rPr>
              <a:t>is all about marketing strategies that enhance the shopping experience.</a:t>
            </a:r>
            <a:endParaRPr lang="en-US" sz="2800" dirty="0"/>
          </a:p>
          <a:p>
            <a:pPr marL="798731" lvl="1" indent="-342891"/>
            <a:r>
              <a:rPr lang="en-US" sz="2800" dirty="0">
                <a:solidFill>
                  <a:schemeClr val="dk1"/>
                </a:solidFill>
                <a:ea typeface="Calibri"/>
                <a:cs typeface="Calibri"/>
                <a:sym typeface="Calibri"/>
              </a:rPr>
              <a:t>Many consumers are seeking fun!</a:t>
            </a:r>
          </a:p>
          <a:p>
            <a:pPr marL="798731" lvl="1" indent="-342891"/>
            <a:r>
              <a:rPr lang="en-US" sz="2800" dirty="0">
                <a:solidFill>
                  <a:schemeClr val="dk1"/>
                </a:solidFill>
                <a:ea typeface="Calibri"/>
                <a:cs typeface="Calibri"/>
                <a:sym typeface="Calibri"/>
              </a:rPr>
              <a:t>Retail experiences that incorporate elements of surprise, excitement, and novelty lead to increased purchase likelihood.</a:t>
            </a:r>
            <a:endParaRPr lang="en-US" sz="2800" dirty="0"/>
          </a:p>
        </p:txBody>
      </p:sp>
      <p:sp>
        <p:nvSpPr>
          <p:cNvPr id="2" name="Title 1"/>
          <p:cNvSpPr>
            <a:spLocks noGrp="1"/>
          </p:cNvSpPr>
          <p:nvPr>
            <p:ph type="title"/>
          </p:nvPr>
        </p:nvSpPr>
        <p:spPr>
          <a:xfrm>
            <a:off x="310662" y="254700"/>
            <a:ext cx="8833338" cy="659700"/>
          </a:xfrm>
        </p:spPr>
        <p:txBody>
          <a:bodyPr/>
          <a:lstStyle/>
          <a:p>
            <a:r>
              <a:rPr lang="en-US" dirty="0" err="1">
                <a:sym typeface="Calibri"/>
              </a:rPr>
              <a:t>Retailtainment</a:t>
            </a:r>
            <a:r>
              <a:rPr lang="en-US" dirty="0">
                <a:sym typeface="Calibri"/>
              </a:rPr>
              <a:t> to Satisfy </a:t>
            </a:r>
            <a:r>
              <a:rPr lang="en-US" dirty="0" smtClean="0">
                <a:sym typeface="Calibri"/>
              </a:rPr>
              <a:t>Experiential </a:t>
            </a:r>
            <a:r>
              <a:rPr lang="en-US" dirty="0">
                <a:sym typeface="Calibri"/>
              </a:rPr>
              <a:t>Shoppers</a:t>
            </a:r>
            <a:endParaRPr lang="en-IN" dirty="0"/>
          </a:p>
        </p:txBody>
      </p:sp>
      <p:pic>
        <p:nvPicPr>
          <p:cNvPr id="6" name="Picture 270" descr="A photo shows a logo-like Planet Hollywood sign outside one of its facilities."/>
          <p:cNvPicPr preferRelativeResize="0"/>
          <p:nvPr/>
        </p:nvPicPr>
        <p:blipFill rotWithShape="1">
          <a:blip r:embed="rId3">
            <a:alphaModFix/>
          </a:blip>
          <a:srcRect/>
          <a:stretch/>
        </p:blipFill>
        <p:spPr>
          <a:xfrm>
            <a:off x="5511800" y="1600201"/>
            <a:ext cx="3203120" cy="4351339"/>
          </a:xfrm>
          <a:prstGeom prst="rect">
            <a:avLst/>
          </a:prstGeom>
          <a:noFill/>
          <a:ln>
            <a:noFill/>
          </a:ln>
        </p:spPr>
      </p:pic>
    </p:spTree>
    <p:extLst>
      <p:ext uri="{BB962C8B-B14F-4D97-AF65-F5344CB8AC3E}">
        <p14:creationId xmlns:p14="http://schemas.microsoft.com/office/powerpoint/2010/main" val="120981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077200" cy="4419599"/>
          </a:xfrm>
        </p:spPr>
        <p:txBody>
          <a:bodyPr>
            <a:normAutofit/>
          </a:bodyPr>
          <a:lstStyle/>
          <a:p>
            <a:pPr marL="255594" indent="-255594"/>
            <a:r>
              <a:rPr lang="en-US" sz="2800" dirty="0">
                <a:sym typeface="Calibri"/>
              </a:rPr>
              <a:t>Retailers must deal with ethical problems that involve both customers and employees.</a:t>
            </a:r>
            <a:endParaRPr lang="en-US" sz="2800" dirty="0"/>
          </a:p>
          <a:p>
            <a:pPr lvl="1">
              <a:buFont typeface="Wingdings" panose="05000000000000000000" pitchFamily="2" charset="2"/>
              <a:buChar char="§"/>
            </a:pPr>
            <a:r>
              <a:rPr lang="en-US" sz="2800" dirty="0">
                <a:solidFill>
                  <a:schemeClr val="dk1"/>
                </a:solidFill>
                <a:ea typeface="Calibri"/>
                <a:cs typeface="Calibri"/>
                <a:sym typeface="Calibri"/>
              </a:rPr>
              <a:t>Shoplifting</a:t>
            </a:r>
          </a:p>
          <a:p>
            <a:pPr lvl="1">
              <a:buFont typeface="Wingdings" panose="05000000000000000000" pitchFamily="2" charset="2"/>
              <a:buChar char="§"/>
            </a:pPr>
            <a:r>
              <a:rPr lang="en-US" sz="2800" dirty="0">
                <a:solidFill>
                  <a:schemeClr val="dk1"/>
                </a:solidFill>
                <a:ea typeface="Calibri"/>
                <a:cs typeface="Calibri"/>
                <a:sym typeface="Calibri"/>
              </a:rPr>
              <a:t>Employee theft</a:t>
            </a:r>
          </a:p>
          <a:p>
            <a:pPr lvl="1">
              <a:buFont typeface="Wingdings" panose="05000000000000000000" pitchFamily="2" charset="2"/>
              <a:buChar char="§"/>
            </a:pPr>
            <a:r>
              <a:rPr lang="en-US" sz="2800" dirty="0">
                <a:solidFill>
                  <a:schemeClr val="dk1"/>
                </a:solidFill>
                <a:ea typeface="Calibri"/>
                <a:cs typeface="Calibri"/>
                <a:sym typeface="Calibri"/>
              </a:rPr>
              <a:t>Retail “borrowing”</a:t>
            </a:r>
          </a:p>
          <a:p>
            <a:pPr lvl="1">
              <a:buFont typeface="Wingdings" panose="05000000000000000000" pitchFamily="2" charset="2"/>
              <a:buChar char="§"/>
            </a:pPr>
            <a:r>
              <a:rPr lang="en-US" sz="2800" dirty="0">
                <a:solidFill>
                  <a:schemeClr val="dk1"/>
                </a:solidFill>
                <a:ea typeface="Calibri"/>
                <a:cs typeface="Calibri"/>
                <a:sym typeface="Calibri"/>
              </a:rPr>
              <a:t>Ethical treatment of customers</a:t>
            </a:r>
          </a:p>
          <a:p>
            <a:pPr lvl="1">
              <a:buFont typeface="Wingdings" panose="05000000000000000000" pitchFamily="2" charset="2"/>
              <a:buChar char="§"/>
            </a:pPr>
            <a:r>
              <a:rPr lang="en-US" sz="2800" dirty="0">
                <a:solidFill>
                  <a:schemeClr val="dk1"/>
                </a:solidFill>
                <a:ea typeface="Calibri"/>
                <a:cs typeface="Calibri"/>
                <a:sym typeface="Calibri"/>
              </a:rPr>
              <a:t>Customer profiling</a:t>
            </a:r>
          </a:p>
          <a:p>
            <a:pPr lvl="1">
              <a:buFont typeface="Wingdings" panose="05000000000000000000" pitchFamily="2" charset="2"/>
              <a:buChar char="§"/>
            </a:pPr>
            <a:r>
              <a:rPr lang="en-US" sz="2800" dirty="0">
                <a:solidFill>
                  <a:schemeClr val="dk1"/>
                </a:solidFill>
                <a:ea typeface="Calibri"/>
                <a:cs typeface="Calibri"/>
                <a:sym typeface="Calibri"/>
              </a:rPr>
              <a:t>Sale of harmful products</a:t>
            </a:r>
            <a:r>
              <a:rPr lang="en-US" sz="2800" b="1" dirty="0">
                <a:solidFill>
                  <a:schemeClr val="dk2"/>
                </a:solidFill>
                <a:ea typeface="Calibri"/>
                <a:cs typeface="Calibri"/>
                <a:sym typeface="Calibri"/>
              </a:rPr>
              <a:t> </a:t>
            </a:r>
          </a:p>
        </p:txBody>
      </p:sp>
      <p:sp>
        <p:nvSpPr>
          <p:cNvPr id="2" name="Title 1"/>
          <p:cNvSpPr>
            <a:spLocks noGrp="1"/>
          </p:cNvSpPr>
          <p:nvPr>
            <p:ph type="title"/>
          </p:nvPr>
        </p:nvSpPr>
        <p:spPr>
          <a:xfrm>
            <a:off x="457200" y="254700"/>
            <a:ext cx="8229600" cy="1097280"/>
          </a:xfrm>
        </p:spPr>
        <p:txBody>
          <a:bodyPr/>
          <a:lstStyle/>
          <a:p>
            <a:r>
              <a:rPr lang="en-US" dirty="0">
                <a:sym typeface="Calibri"/>
              </a:rPr>
              <a:t>Ethical Problems in Retailing</a:t>
            </a:r>
            <a:endParaRPr lang="en-IN" dirty="0"/>
          </a:p>
        </p:txBody>
      </p:sp>
    </p:spTree>
    <p:extLst>
      <p:ext uri="{BB962C8B-B14F-4D97-AF65-F5344CB8AC3E}">
        <p14:creationId xmlns:p14="http://schemas.microsoft.com/office/powerpoint/2010/main" val="305174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3"/>
            <a:ext cx="8077200" cy="4419599"/>
          </a:xfrm>
        </p:spPr>
        <p:txBody>
          <a:bodyPr>
            <a:normAutofit/>
          </a:bodyPr>
          <a:lstStyle/>
          <a:p>
            <a:pPr marL="255594" indent="-255594"/>
            <a:r>
              <a:rPr lang="en-US" sz="2800" dirty="0">
                <a:solidFill>
                  <a:schemeClr val="dk1"/>
                </a:solidFill>
                <a:ea typeface="Calibri"/>
                <a:cs typeface="Calibri"/>
                <a:sym typeface="Calibri"/>
              </a:rPr>
              <a:t>Most clothing purchased in the United States is made in developing countries.</a:t>
            </a:r>
          </a:p>
          <a:p>
            <a:pPr marL="255594" indent="-255594"/>
            <a:r>
              <a:rPr lang="en-US" sz="2800" dirty="0">
                <a:solidFill>
                  <a:schemeClr val="dk1"/>
                </a:solidFill>
                <a:ea typeface="Calibri"/>
                <a:cs typeface="Calibri"/>
                <a:sym typeface="Calibri"/>
              </a:rPr>
              <a:t>Workers earn less than a living wage.</a:t>
            </a:r>
          </a:p>
          <a:p>
            <a:pPr marL="255594" indent="-255594"/>
            <a:r>
              <a:rPr lang="en-US" sz="2800" dirty="0">
                <a:solidFill>
                  <a:schemeClr val="dk1"/>
                </a:solidFill>
                <a:ea typeface="Calibri"/>
                <a:cs typeface="Calibri"/>
                <a:sym typeface="Calibri"/>
              </a:rPr>
              <a:t>Fair Trade movement is gaining momentum.</a:t>
            </a:r>
            <a:endParaRPr lang="en-US" sz="2800" b="1" dirty="0">
              <a:ea typeface="Calibri"/>
              <a:cs typeface="Calibri"/>
              <a:sym typeface="Calibri"/>
            </a:endParaRPr>
          </a:p>
          <a:p>
            <a:pPr marL="0" indent="0">
              <a:buNone/>
            </a:pPr>
            <a:r>
              <a:rPr lang="en-US" sz="2800" b="1" dirty="0">
                <a:ea typeface="Calibri"/>
                <a:cs typeface="Calibri"/>
                <a:sym typeface="Calibri"/>
              </a:rPr>
              <a:t>Should all retailers seek out and buy Fair Trade goods?</a:t>
            </a:r>
            <a:endParaRPr lang="en-US" sz="2800" dirty="0"/>
          </a:p>
        </p:txBody>
      </p:sp>
      <p:sp>
        <p:nvSpPr>
          <p:cNvPr id="2" name="Title 1"/>
          <p:cNvSpPr>
            <a:spLocks noGrp="1"/>
          </p:cNvSpPr>
          <p:nvPr>
            <p:ph type="title"/>
          </p:nvPr>
        </p:nvSpPr>
        <p:spPr>
          <a:xfrm>
            <a:off x="457200" y="254700"/>
            <a:ext cx="8229600" cy="1097280"/>
          </a:xfrm>
        </p:spPr>
        <p:txBody>
          <a:bodyPr/>
          <a:lstStyle/>
          <a:p>
            <a:r>
              <a:rPr lang="en-US" dirty="0">
                <a:sym typeface="Calibri"/>
              </a:rPr>
              <a:t>Ethical/Sustainable Decisions in the Real World</a:t>
            </a:r>
            <a:endParaRPr lang="en-IN" dirty="0"/>
          </a:p>
        </p:txBody>
      </p:sp>
    </p:spTree>
    <p:extLst>
      <p:ext uri="{BB962C8B-B14F-4D97-AF65-F5344CB8AC3E}">
        <p14:creationId xmlns:p14="http://schemas.microsoft.com/office/powerpoint/2010/main" val="318275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sym typeface="Calibri"/>
              </a:rPr>
              <a:t>Category Killer</a:t>
            </a:r>
            <a:endParaRPr lang="en-IN" sz="3600" dirty="0"/>
          </a:p>
        </p:txBody>
      </p:sp>
      <p:sp>
        <p:nvSpPr>
          <p:cNvPr id="2" name="Content Placeholder 1"/>
          <p:cNvSpPr>
            <a:spLocks noGrp="1"/>
          </p:cNvSpPr>
          <p:nvPr>
            <p:ph idx="1"/>
          </p:nvPr>
        </p:nvSpPr>
        <p:spPr>
          <a:xfrm>
            <a:off x="457203" y="1143002"/>
            <a:ext cx="4190999" cy="4754563"/>
          </a:xfrm>
        </p:spPr>
        <p:txBody>
          <a:bodyPr/>
          <a:lstStyle/>
          <a:p>
            <a:pPr marL="255594" indent="-255594"/>
            <a:r>
              <a:rPr lang="en-US" dirty="0">
                <a:solidFill>
                  <a:schemeClr val="dk1"/>
                </a:solidFill>
                <a:ea typeface="Calibri"/>
                <a:cs typeface="Calibri"/>
                <a:sym typeface="Calibri"/>
              </a:rPr>
              <a:t>A </a:t>
            </a:r>
            <a:r>
              <a:rPr lang="en-US" b="1" dirty="0">
                <a:solidFill>
                  <a:schemeClr val="dk1"/>
                </a:solidFill>
                <a:ea typeface="Calibri"/>
                <a:cs typeface="Calibri"/>
                <a:sym typeface="Calibri"/>
              </a:rPr>
              <a:t>category killer </a:t>
            </a:r>
            <a:r>
              <a:rPr lang="en-US" dirty="0">
                <a:solidFill>
                  <a:schemeClr val="dk1"/>
                </a:solidFill>
                <a:ea typeface="Calibri"/>
                <a:cs typeface="Calibri"/>
                <a:sym typeface="Calibri"/>
              </a:rPr>
              <a:t>is a specialty store that carries a large section of products within a given category.</a:t>
            </a:r>
            <a:endParaRPr lang="en-US" dirty="0"/>
          </a:p>
          <a:p>
            <a:pPr lvl="1"/>
            <a:r>
              <a:rPr lang="en-US" dirty="0">
                <a:solidFill>
                  <a:schemeClr val="dk1"/>
                </a:solidFill>
                <a:ea typeface="Calibri"/>
                <a:cs typeface="Calibri"/>
                <a:sym typeface="Calibri"/>
              </a:rPr>
              <a:t>Best Buy</a:t>
            </a:r>
          </a:p>
          <a:p>
            <a:pPr lvl="1"/>
            <a:r>
              <a:rPr lang="en-US" dirty="0">
                <a:solidFill>
                  <a:schemeClr val="dk1"/>
                </a:solidFill>
                <a:ea typeface="Calibri"/>
                <a:cs typeface="Calibri"/>
                <a:sym typeface="Calibri"/>
              </a:rPr>
              <a:t>Lowe’s</a:t>
            </a:r>
          </a:p>
          <a:p>
            <a:pPr lvl="1"/>
            <a:r>
              <a:rPr lang="en-US" dirty="0">
                <a:solidFill>
                  <a:schemeClr val="dk1"/>
                </a:solidFill>
                <a:ea typeface="Calibri"/>
                <a:cs typeface="Calibri"/>
                <a:sym typeface="Calibri"/>
              </a:rPr>
              <a:t>Toys-R-Us</a:t>
            </a:r>
            <a:endParaRPr lang="en-US" dirty="0"/>
          </a:p>
        </p:txBody>
      </p:sp>
      <p:pic>
        <p:nvPicPr>
          <p:cNvPr id="6" name="Picture 346" descr="A photo shows the entrance to a Staples store."/>
          <p:cNvPicPr preferRelativeResize="0"/>
          <p:nvPr/>
        </p:nvPicPr>
        <p:blipFill rotWithShape="1">
          <a:blip r:embed="rId3">
            <a:alphaModFix/>
          </a:blip>
          <a:srcRect l="4548"/>
          <a:stretch/>
        </p:blipFill>
        <p:spPr>
          <a:xfrm>
            <a:off x="4831080" y="1828802"/>
            <a:ext cx="3838248" cy="2969667"/>
          </a:xfrm>
          <a:prstGeom prst="rect">
            <a:avLst/>
          </a:prstGeom>
          <a:noFill/>
          <a:ln>
            <a:noFill/>
          </a:ln>
        </p:spPr>
      </p:pic>
    </p:spTree>
    <p:extLst>
      <p:ext uri="{BB962C8B-B14F-4D97-AF65-F5344CB8AC3E}">
        <p14:creationId xmlns:p14="http://schemas.microsoft.com/office/powerpoint/2010/main" val="254182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sym typeface="Calibri"/>
              </a:rPr>
              <a:t>Department Stores</a:t>
            </a:r>
            <a:endParaRPr lang="en-IN" sz="3600" dirty="0"/>
          </a:p>
        </p:txBody>
      </p:sp>
      <p:sp>
        <p:nvSpPr>
          <p:cNvPr id="2" name="Content Placeholder 1"/>
          <p:cNvSpPr>
            <a:spLocks noGrp="1"/>
          </p:cNvSpPr>
          <p:nvPr>
            <p:ph idx="1"/>
          </p:nvPr>
        </p:nvSpPr>
        <p:spPr>
          <a:xfrm>
            <a:off x="457200" y="1143002"/>
            <a:ext cx="4724400" cy="4754563"/>
          </a:xfrm>
        </p:spPr>
        <p:txBody>
          <a:bodyPr/>
          <a:lstStyle/>
          <a:p>
            <a:pPr marL="255594" indent="-255594"/>
            <a:r>
              <a:rPr lang="en-US" b="1" dirty="0">
                <a:solidFill>
                  <a:schemeClr val="dk1"/>
                </a:solidFill>
                <a:ea typeface="Calibri"/>
                <a:cs typeface="Calibri"/>
                <a:sym typeface="Calibri"/>
              </a:rPr>
              <a:t>Department stores </a:t>
            </a:r>
            <a:r>
              <a:rPr lang="en-US" dirty="0">
                <a:solidFill>
                  <a:schemeClr val="dk1"/>
                </a:solidFill>
                <a:ea typeface="Calibri"/>
                <a:cs typeface="Calibri"/>
                <a:sym typeface="Calibri"/>
              </a:rPr>
              <a:t>sell a broad range of items and offer a deep selection organized into different sections.</a:t>
            </a:r>
            <a:endParaRPr lang="en-US" dirty="0"/>
          </a:p>
          <a:p>
            <a:pPr lvl="1"/>
            <a:r>
              <a:rPr lang="en-US" dirty="0">
                <a:solidFill>
                  <a:schemeClr val="dk1"/>
                </a:solidFill>
                <a:ea typeface="Calibri"/>
                <a:cs typeface="Calibri"/>
                <a:sym typeface="Calibri"/>
              </a:rPr>
              <a:t>Full-service U.S. department stores have struggled in recent years.</a:t>
            </a:r>
            <a:endParaRPr lang="en-US" dirty="0"/>
          </a:p>
        </p:txBody>
      </p:sp>
      <p:pic>
        <p:nvPicPr>
          <p:cNvPr id="6" name="Picture 365" descr="A print ad for Kohl’s shows a photo of Britney Spears in a short dress and high heels, and the text “Britney Spears for Candie’s, only at Kohl’s.”"/>
          <p:cNvPicPr preferRelativeResize="0"/>
          <p:nvPr/>
        </p:nvPicPr>
        <p:blipFill rotWithShape="1">
          <a:blip r:embed="rId3">
            <a:alphaModFix/>
          </a:blip>
          <a:srcRect r="4341"/>
          <a:stretch/>
        </p:blipFill>
        <p:spPr>
          <a:xfrm>
            <a:off x="5442860" y="1481932"/>
            <a:ext cx="2939143" cy="4351339"/>
          </a:xfrm>
          <a:prstGeom prst="rect">
            <a:avLst/>
          </a:prstGeom>
          <a:noFill/>
          <a:ln>
            <a:noFill/>
          </a:ln>
        </p:spPr>
      </p:pic>
    </p:spTree>
    <p:extLst>
      <p:ext uri="{BB962C8B-B14F-4D97-AF65-F5344CB8AC3E}">
        <p14:creationId xmlns:p14="http://schemas.microsoft.com/office/powerpoint/2010/main" val="126628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ym typeface="Calibri"/>
              </a:rPr>
              <a:t>Popup Stores</a:t>
            </a:r>
            <a:endParaRPr lang="en-IN" sz="3600" dirty="0"/>
          </a:p>
        </p:txBody>
      </p:sp>
      <p:sp>
        <p:nvSpPr>
          <p:cNvPr id="3" name="Content Placeholder 2"/>
          <p:cNvSpPr>
            <a:spLocks noGrp="1"/>
          </p:cNvSpPr>
          <p:nvPr>
            <p:ph idx="1"/>
          </p:nvPr>
        </p:nvSpPr>
        <p:spPr/>
        <p:txBody>
          <a:bodyPr/>
          <a:lstStyle/>
          <a:p>
            <a:pPr marL="255594" indent="-255594">
              <a:defRPr/>
            </a:pPr>
            <a:r>
              <a:rPr lang="en-US" b="1" dirty="0">
                <a:solidFill>
                  <a:schemeClr val="dk1"/>
                </a:solidFill>
                <a:ea typeface="Calibri"/>
                <a:cs typeface="Calibri"/>
                <a:sym typeface="Calibri"/>
              </a:rPr>
              <a:t>Popup stores </a:t>
            </a:r>
            <a:r>
              <a:rPr lang="en-US" dirty="0">
                <a:solidFill>
                  <a:schemeClr val="dk1"/>
                </a:solidFill>
                <a:ea typeface="Calibri"/>
                <a:cs typeface="Calibri"/>
                <a:sym typeface="Calibri"/>
              </a:rPr>
              <a:t>are temporary retail spaces that a company erects to help build buzz for its products.</a:t>
            </a:r>
          </a:p>
          <a:p>
            <a:pPr marL="255594" indent="-255594">
              <a:defRPr/>
            </a:pPr>
            <a:r>
              <a:rPr lang="en-US" dirty="0"/>
              <a:t>Seasonal popup stores at Halloween and Christmas sell costumes and Christmas decorations.</a:t>
            </a:r>
          </a:p>
        </p:txBody>
      </p:sp>
    </p:spTree>
    <p:extLst>
      <p:ext uri="{BB962C8B-B14F-4D97-AF65-F5344CB8AC3E}">
        <p14:creationId xmlns:p14="http://schemas.microsoft.com/office/powerpoint/2010/main" val="194577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ym typeface="Calibri"/>
              </a:rPr>
              <a:t>E-Commerce and Other Types </a:t>
            </a:r>
            <a:br>
              <a:rPr lang="en-US" sz="3600" dirty="0">
                <a:sym typeface="Calibri"/>
              </a:rPr>
            </a:br>
            <a:r>
              <a:rPr lang="en-US" sz="3600" dirty="0">
                <a:sym typeface="Calibri"/>
              </a:rPr>
              <a:t>of </a:t>
            </a:r>
            <a:r>
              <a:rPr lang="en-US" sz="3600" dirty="0" err="1">
                <a:sym typeface="Calibri"/>
              </a:rPr>
              <a:t>Nonstore</a:t>
            </a:r>
            <a:r>
              <a:rPr lang="en-US" sz="3600" dirty="0">
                <a:sym typeface="Calibri"/>
              </a:rPr>
              <a:t> Retailing</a:t>
            </a:r>
            <a:endParaRPr lang="en-IN" sz="3600" dirty="0"/>
          </a:p>
        </p:txBody>
      </p:sp>
      <p:sp>
        <p:nvSpPr>
          <p:cNvPr id="3" name="Content Placeholder 2"/>
          <p:cNvSpPr>
            <a:spLocks noGrp="1"/>
          </p:cNvSpPr>
          <p:nvPr>
            <p:ph idx="1"/>
          </p:nvPr>
        </p:nvSpPr>
        <p:spPr>
          <a:xfrm>
            <a:off x="457200" y="1676402"/>
            <a:ext cx="3581400" cy="4221163"/>
          </a:xfrm>
        </p:spPr>
        <p:txBody>
          <a:bodyPr/>
          <a:lstStyle/>
          <a:p>
            <a:r>
              <a:rPr lang="en-US" b="1" dirty="0" err="1">
                <a:solidFill>
                  <a:schemeClr val="dk1"/>
                </a:solidFill>
                <a:ea typeface="Calibri"/>
                <a:cs typeface="Calibri"/>
                <a:sym typeface="Calibri"/>
              </a:rPr>
              <a:t>Nonstore</a:t>
            </a:r>
            <a:r>
              <a:rPr lang="en-US" b="1" dirty="0">
                <a:solidFill>
                  <a:schemeClr val="dk1"/>
                </a:solidFill>
                <a:ea typeface="Calibri"/>
                <a:cs typeface="Calibri"/>
                <a:sym typeface="Calibri"/>
              </a:rPr>
              <a:t> retailing</a:t>
            </a:r>
            <a:r>
              <a:rPr lang="en-US" dirty="0">
                <a:solidFill>
                  <a:schemeClr val="dk1"/>
                </a:solidFill>
                <a:ea typeface="Calibri"/>
                <a:cs typeface="Calibri"/>
                <a:sym typeface="Calibri"/>
              </a:rPr>
              <a:t> is any method a firm uses to complete an exchange that does not require a customer to visit a store</a:t>
            </a:r>
            <a:endParaRPr lang="en-US" dirty="0"/>
          </a:p>
        </p:txBody>
      </p:sp>
      <p:pic>
        <p:nvPicPr>
          <p:cNvPr id="7" name="Picture 406" descr="Text boxes show three types of nonstore retailing, as follows:&#10;Direct Selling: Door to door, Parties and networks, Multilevel networks and activities&#10;Automatic Vending&#10;B2C E-Commerce"/>
          <p:cNvPicPr preferRelativeResize="0"/>
          <p:nvPr/>
        </p:nvPicPr>
        <p:blipFill rotWithShape="1">
          <a:blip r:embed="rId3">
            <a:alphaModFix/>
          </a:blip>
          <a:srcRect/>
          <a:stretch/>
        </p:blipFill>
        <p:spPr>
          <a:xfrm>
            <a:off x="4191003" y="1828801"/>
            <a:ext cx="4706303" cy="2563179"/>
          </a:xfrm>
          <a:prstGeom prst="rect">
            <a:avLst/>
          </a:prstGeom>
          <a:noFill/>
          <a:ln>
            <a:noFill/>
          </a:ln>
        </p:spPr>
      </p:pic>
    </p:spTree>
    <p:extLst>
      <p:ext uri="{BB962C8B-B14F-4D97-AF65-F5344CB8AC3E}">
        <p14:creationId xmlns:p14="http://schemas.microsoft.com/office/powerpoint/2010/main" val="144970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a:sym typeface="Calibri"/>
              </a:rPr>
              <a:t>B2C E-Commerce</a:t>
            </a:r>
            <a:endParaRPr lang="en-IN" sz="3600" dirty="0"/>
          </a:p>
        </p:txBody>
      </p:sp>
      <p:sp>
        <p:nvSpPr>
          <p:cNvPr id="2" name="Content Placeholder 1"/>
          <p:cNvSpPr>
            <a:spLocks noGrp="1"/>
          </p:cNvSpPr>
          <p:nvPr>
            <p:ph idx="1"/>
          </p:nvPr>
        </p:nvSpPr>
        <p:spPr/>
        <p:txBody>
          <a:bodyPr/>
          <a:lstStyle/>
          <a:p>
            <a:pPr marL="0" indent="0">
              <a:buNone/>
              <a:defRPr/>
            </a:pPr>
            <a:r>
              <a:rPr lang="en-US" b="1" dirty="0">
                <a:solidFill>
                  <a:schemeClr val="dk1"/>
                </a:solidFill>
                <a:ea typeface="Calibri"/>
                <a:cs typeface="Calibri"/>
                <a:sym typeface="Calibri"/>
              </a:rPr>
              <a:t>B2C e-commerce </a:t>
            </a:r>
            <a:r>
              <a:rPr lang="en-US" dirty="0">
                <a:solidFill>
                  <a:schemeClr val="dk1"/>
                </a:solidFill>
                <a:ea typeface="Calibri"/>
                <a:cs typeface="Calibri"/>
                <a:sym typeface="Calibri"/>
              </a:rPr>
              <a:t>is online exchange between companies and individual consumers.</a:t>
            </a:r>
          </a:p>
          <a:p>
            <a:pPr marL="798731" lvl="1" indent="-342891">
              <a:defRPr/>
            </a:pPr>
            <a:r>
              <a:rPr lang="en-US" dirty="0">
                <a:solidFill>
                  <a:schemeClr val="dk1"/>
                </a:solidFill>
                <a:ea typeface="Calibri"/>
                <a:cs typeface="Calibri"/>
                <a:sym typeface="Calibri"/>
              </a:rPr>
              <a:t>Shoppers purchased $373 billion in consumer goods online in 2016.</a:t>
            </a:r>
          </a:p>
          <a:p>
            <a:pPr marL="255594" indent="-255594">
              <a:defRPr/>
            </a:pPr>
            <a:r>
              <a:rPr lang="en-US" dirty="0">
                <a:solidFill>
                  <a:schemeClr val="dk1"/>
                </a:solidFill>
                <a:ea typeface="Calibri"/>
                <a:cs typeface="Calibri"/>
                <a:sym typeface="Calibri"/>
              </a:rPr>
              <a:t>Experts predict that by 2017:</a:t>
            </a:r>
            <a:endParaRPr lang="en-US" dirty="0"/>
          </a:p>
          <a:p>
            <a:pPr marL="798731" lvl="1" indent="-342891">
              <a:defRPr/>
            </a:pPr>
            <a:r>
              <a:rPr lang="en-US" dirty="0">
                <a:solidFill>
                  <a:schemeClr val="dk1"/>
                </a:solidFill>
                <a:ea typeface="Calibri"/>
                <a:cs typeface="Calibri"/>
                <a:sym typeface="Calibri"/>
              </a:rPr>
              <a:t>60% of all U.S. retail sales will involve the web in some way.</a:t>
            </a:r>
          </a:p>
          <a:p>
            <a:pPr marL="798731" lvl="1" indent="-342891">
              <a:defRPr/>
            </a:pPr>
            <a:r>
              <a:rPr lang="en-US" dirty="0">
                <a:solidFill>
                  <a:schemeClr val="dk1"/>
                </a:solidFill>
                <a:ea typeface="Calibri"/>
                <a:cs typeface="Calibri"/>
                <a:sym typeface="Calibri"/>
              </a:rPr>
              <a:t>Web-influenced sales will increase to $1.8 trillion.</a:t>
            </a:r>
          </a:p>
          <a:p>
            <a:pPr marL="0" lvl="1" indent="0">
              <a:buNone/>
              <a:defRPr/>
            </a:pPr>
            <a:r>
              <a:rPr lang="en-US" b="1" dirty="0"/>
              <a:t>M-commerce </a:t>
            </a:r>
            <a:r>
              <a:rPr lang="en-US" dirty="0"/>
              <a:t>is promotional or other e-commerce activities over mobile devices.</a:t>
            </a:r>
          </a:p>
        </p:txBody>
      </p:sp>
    </p:spTree>
    <p:extLst>
      <p:ext uri="{BB962C8B-B14F-4D97-AF65-F5344CB8AC3E}">
        <p14:creationId xmlns:p14="http://schemas.microsoft.com/office/powerpoint/2010/main" val="90327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1" y="1079501"/>
            <a:ext cx="8191500" cy="5168900"/>
          </a:xfrm>
        </p:spPr>
        <p:txBody>
          <a:bodyPr/>
          <a:lstStyle/>
          <a:p>
            <a:pPr marL="0" indent="0">
              <a:buNone/>
            </a:pPr>
            <a:r>
              <a:rPr lang="en-US" b="1" dirty="0"/>
              <a:t>Virtual Experiential Marketing </a:t>
            </a:r>
            <a:r>
              <a:rPr lang="en-US" dirty="0"/>
              <a:t>is an online marketing strategy that engages experiential shoppers online by using:</a:t>
            </a:r>
            <a:endParaRPr lang="en-US" dirty="0">
              <a:solidFill>
                <a:schemeClr val="dk1"/>
              </a:solidFill>
              <a:ea typeface="Calibri"/>
              <a:cs typeface="Calibri"/>
              <a:sym typeface="Calibri"/>
            </a:endParaRPr>
          </a:p>
          <a:p>
            <a:pPr marL="255594" indent="-255594"/>
            <a:r>
              <a:rPr lang="en-US" sz="2400" dirty="0">
                <a:latin typeface="Calibri" panose="020F0502020204030204" pitchFamily="34" charset="0"/>
              </a:rPr>
              <a:t>Co</a:t>
            </a:r>
            <a:r>
              <a:rPr lang="en-US" sz="2400" dirty="0"/>
              <a:t>lors</a:t>
            </a:r>
          </a:p>
          <a:p>
            <a:pPr marL="255594" indent="-255594"/>
            <a:r>
              <a:rPr lang="en-US" sz="2400" dirty="0"/>
              <a:t>Graphics</a:t>
            </a:r>
          </a:p>
          <a:p>
            <a:pPr marL="255594" indent="-255594"/>
            <a:r>
              <a:rPr lang="en-US" sz="2400" dirty="0"/>
              <a:t>Layout and Design</a:t>
            </a:r>
          </a:p>
          <a:p>
            <a:pPr marL="255594" indent="-255594"/>
            <a:r>
              <a:rPr lang="en-US" sz="2400" dirty="0"/>
              <a:t>Interactive Videos</a:t>
            </a:r>
          </a:p>
          <a:p>
            <a:pPr marL="255594" indent="-255594"/>
            <a:r>
              <a:rPr lang="en-US" sz="2400" dirty="0"/>
              <a:t>Contests</a:t>
            </a:r>
          </a:p>
          <a:p>
            <a:pPr marL="255594" indent="-255594"/>
            <a:r>
              <a:rPr lang="en-US" sz="2400" dirty="0"/>
              <a:t>Games</a:t>
            </a:r>
          </a:p>
          <a:p>
            <a:pPr marL="255594" indent="-255594"/>
            <a:r>
              <a:rPr lang="en-US" sz="2400" dirty="0"/>
              <a:t>Giveaways</a:t>
            </a:r>
            <a:endParaRPr lang="en-US" dirty="0">
              <a:solidFill>
                <a:schemeClr val="dk1"/>
              </a:solidFill>
              <a:ea typeface="Calibri"/>
              <a:cs typeface="Calibri"/>
              <a:sym typeface="Calibri"/>
            </a:endParaRPr>
          </a:p>
        </p:txBody>
      </p:sp>
      <p:sp>
        <p:nvSpPr>
          <p:cNvPr id="2" name="Title 1"/>
          <p:cNvSpPr>
            <a:spLocks noGrp="1"/>
          </p:cNvSpPr>
          <p:nvPr>
            <p:ph type="title"/>
          </p:nvPr>
        </p:nvSpPr>
        <p:spPr>
          <a:xfrm>
            <a:off x="457200" y="215372"/>
            <a:ext cx="8229600" cy="686328"/>
          </a:xfrm>
        </p:spPr>
        <p:txBody>
          <a:bodyPr/>
          <a:lstStyle/>
          <a:p>
            <a:r>
              <a:rPr lang="en-US" dirty="0"/>
              <a:t>Benefits of B2C E-Commerce</a:t>
            </a:r>
            <a:endParaRPr lang="en-IN" dirty="0"/>
          </a:p>
        </p:txBody>
      </p:sp>
    </p:spTree>
    <p:extLst>
      <p:ext uri="{BB962C8B-B14F-4D97-AF65-F5344CB8AC3E}">
        <p14:creationId xmlns:p14="http://schemas.microsoft.com/office/powerpoint/2010/main" val="441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5791200" cy="4876800"/>
          </a:xfrm>
        </p:spPr>
        <p:txBody>
          <a:bodyPr>
            <a:noAutofit/>
          </a:bodyPr>
          <a:lstStyle/>
          <a:p>
            <a:pPr marL="255594" indent="-255594"/>
            <a:r>
              <a:rPr lang="en-US" sz="2800" b="1" dirty="0">
                <a:solidFill>
                  <a:schemeClr val="dk1"/>
                </a:solidFill>
                <a:ea typeface="Calibri"/>
                <a:cs typeface="Calibri"/>
                <a:sym typeface="Calibri"/>
              </a:rPr>
              <a:t>Retailing </a:t>
            </a:r>
            <a:r>
              <a:rPr lang="en-US" sz="2800" dirty="0">
                <a:solidFill>
                  <a:schemeClr val="dk1"/>
                </a:solidFill>
                <a:ea typeface="Calibri"/>
                <a:cs typeface="Calibri"/>
                <a:sym typeface="Calibri"/>
              </a:rPr>
              <a:t>is</a:t>
            </a:r>
            <a:r>
              <a:rPr lang="en-US" sz="2800" b="1" dirty="0">
                <a:solidFill>
                  <a:schemeClr val="dk1"/>
                </a:solidFill>
                <a:ea typeface="Calibri"/>
                <a:cs typeface="Calibri"/>
                <a:sym typeface="Calibri"/>
              </a:rPr>
              <a:t> </a:t>
            </a:r>
            <a:r>
              <a:rPr lang="en-US" sz="2800" dirty="0">
                <a:solidFill>
                  <a:schemeClr val="dk1"/>
                </a:solidFill>
                <a:ea typeface="Calibri"/>
                <a:cs typeface="Calibri"/>
                <a:sym typeface="Calibri"/>
              </a:rPr>
              <a:t>the process by which organizations sell goods and services to consumers for their personal use.</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Provide time, place, and ownership utility</a:t>
            </a:r>
          </a:p>
          <a:p>
            <a:pPr marL="255594" indent="-255594"/>
            <a:r>
              <a:rPr lang="en-US" sz="2800" dirty="0">
                <a:solidFill>
                  <a:schemeClr val="dk1"/>
                </a:solidFill>
                <a:ea typeface="Calibri"/>
                <a:cs typeface="Calibri"/>
                <a:sym typeface="Calibri"/>
              </a:rPr>
              <a:t>Retailing is big business:</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2015 U.S. sales totaled $4.87 trillion</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More than 1 in 10 U.S. workers employed in retail</a:t>
            </a:r>
          </a:p>
          <a:p>
            <a:pPr marL="741581" lvl="1" indent="-284393">
              <a:buSzPct val="100000"/>
            </a:pPr>
            <a:r>
              <a:rPr lang="en-US" sz="2800" dirty="0">
                <a:solidFill>
                  <a:schemeClr val="dk1"/>
                </a:solidFill>
                <a:latin typeface="Calibri"/>
                <a:ea typeface="Calibri"/>
                <a:cs typeface="Calibri"/>
                <a:sym typeface="Calibri"/>
              </a:rPr>
              <a:t>Retailing practices vary around the world.</a:t>
            </a:r>
            <a:endParaRPr lang="en-US" sz="2800" dirty="0">
              <a:solidFill>
                <a:schemeClr val="dk1"/>
              </a:solidFill>
              <a:ea typeface="Calibri"/>
              <a:cs typeface="Calibri"/>
              <a:sym typeface="Calibri"/>
            </a:endParaRPr>
          </a:p>
        </p:txBody>
      </p:sp>
      <p:sp>
        <p:nvSpPr>
          <p:cNvPr id="2" name="Title 1"/>
          <p:cNvSpPr>
            <a:spLocks noGrp="1"/>
          </p:cNvSpPr>
          <p:nvPr>
            <p:ph type="title"/>
          </p:nvPr>
        </p:nvSpPr>
        <p:spPr>
          <a:xfrm>
            <a:off x="457200" y="254701"/>
            <a:ext cx="8229600" cy="735900"/>
          </a:xfrm>
        </p:spPr>
        <p:txBody>
          <a:bodyPr/>
          <a:lstStyle/>
          <a:p>
            <a:r>
              <a:rPr lang="en-US" dirty="0">
                <a:sym typeface="Calibri"/>
              </a:rPr>
              <a:t>Retailing, Twenty-First-Century Style</a:t>
            </a:r>
            <a:endParaRPr lang="en-IN" dirty="0"/>
          </a:p>
        </p:txBody>
      </p:sp>
      <p:pic>
        <p:nvPicPr>
          <p:cNvPr id="4" name="Picture 196" descr="McDonald’s logo can be seen all over the street in a city."/>
          <p:cNvPicPr preferRelativeResize="0"/>
          <p:nvPr/>
        </p:nvPicPr>
        <p:blipFill rotWithShape="1">
          <a:blip r:embed="rId3">
            <a:alphaModFix/>
          </a:blip>
          <a:srcRect/>
          <a:stretch/>
        </p:blipFill>
        <p:spPr>
          <a:xfrm>
            <a:off x="6324603" y="1447800"/>
            <a:ext cx="2741905" cy="3955941"/>
          </a:xfrm>
          <a:prstGeom prst="rect">
            <a:avLst/>
          </a:prstGeom>
          <a:noFill/>
          <a:ln>
            <a:noFill/>
          </a:ln>
        </p:spPr>
      </p:pic>
    </p:spTree>
    <p:extLst>
      <p:ext uri="{BB962C8B-B14F-4D97-AF65-F5344CB8AC3E}">
        <p14:creationId xmlns:p14="http://schemas.microsoft.com/office/powerpoint/2010/main" val="336364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3594"/>
          <a:stretch/>
        </p:blipFill>
        <p:spPr>
          <a:xfrm>
            <a:off x="1964408" y="2758690"/>
            <a:ext cx="5304295" cy="4052816"/>
          </a:xfrm>
          <a:prstGeom prst="rect">
            <a:avLst/>
          </a:prstGeom>
        </p:spPr>
      </p:pic>
      <p:sp>
        <p:nvSpPr>
          <p:cNvPr id="5" name="Content Placeholder 2"/>
          <p:cNvSpPr>
            <a:spLocks noGrp="1"/>
          </p:cNvSpPr>
          <p:nvPr>
            <p:ph idx="1"/>
          </p:nvPr>
        </p:nvSpPr>
        <p:spPr>
          <a:xfrm>
            <a:off x="457200" y="1600201"/>
            <a:ext cx="8305800" cy="3657600"/>
          </a:xfrm>
        </p:spPr>
        <p:txBody>
          <a:bodyPr/>
          <a:lstStyle/>
          <a:p>
            <a:pPr marL="0" indent="0">
              <a:buNone/>
            </a:pPr>
            <a:r>
              <a:rPr lang="en-US" b="1" dirty="0"/>
              <a:t>Shopping Cart Abandonment </a:t>
            </a:r>
            <a:r>
              <a:rPr lang="en-US" dirty="0"/>
              <a:t>occurs when e-commerce customers leave an e-commerce site with </a:t>
            </a:r>
            <a:r>
              <a:rPr lang="en-US" dirty="0" err="1"/>
              <a:t>unpurchased</a:t>
            </a:r>
            <a:r>
              <a:rPr lang="en-US" dirty="0"/>
              <a:t> items in their cart.</a:t>
            </a:r>
            <a:endParaRPr lang="en-US" b="1" dirty="0">
              <a:solidFill>
                <a:schemeClr val="dk2"/>
              </a:solidFill>
              <a:ea typeface="Calibri"/>
              <a:cs typeface="Calibri"/>
              <a:sym typeface="Calibri"/>
            </a:endParaRPr>
          </a:p>
        </p:txBody>
      </p:sp>
      <p:sp>
        <p:nvSpPr>
          <p:cNvPr id="4" name="Title 1"/>
          <p:cNvSpPr>
            <a:spLocks noGrp="1"/>
          </p:cNvSpPr>
          <p:nvPr>
            <p:ph type="title"/>
          </p:nvPr>
        </p:nvSpPr>
        <p:spPr>
          <a:xfrm>
            <a:off x="457200" y="215372"/>
            <a:ext cx="8229600" cy="1097280"/>
          </a:xfrm>
        </p:spPr>
        <p:txBody>
          <a:bodyPr/>
          <a:lstStyle/>
          <a:p>
            <a:r>
              <a:rPr lang="en-US" dirty="0"/>
              <a:t>Limitations of B2C E-Commerce</a:t>
            </a:r>
            <a:endParaRPr lang="en-IN" dirty="0"/>
          </a:p>
        </p:txBody>
      </p:sp>
    </p:spTree>
    <p:extLst>
      <p:ext uri="{BB962C8B-B14F-4D97-AF65-F5344CB8AC3E}">
        <p14:creationId xmlns:p14="http://schemas.microsoft.com/office/powerpoint/2010/main" val="6355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3"/>
            <a:ext cx="8153400" cy="4190999"/>
          </a:xfrm>
        </p:spPr>
        <p:txBody>
          <a:bodyPr/>
          <a:lstStyle/>
          <a:p>
            <a:pPr marL="255594" indent="-255594"/>
            <a:r>
              <a:rPr lang="en-US" dirty="0">
                <a:solidFill>
                  <a:schemeClr val="dk1"/>
                </a:solidFill>
                <a:ea typeface="Calibri"/>
                <a:cs typeface="Calibri"/>
                <a:sym typeface="Calibri"/>
              </a:rPr>
              <a:t>Does growth of B2C e-commerce mean the death of bricks-and-mortar stores as we know them?</a:t>
            </a:r>
          </a:p>
          <a:p>
            <a:pPr marL="798731" lvl="1" indent="-342891">
              <a:defRPr/>
            </a:pPr>
            <a:r>
              <a:rPr lang="en-US" dirty="0">
                <a:solidFill>
                  <a:schemeClr val="dk1"/>
                </a:solidFill>
                <a:ea typeface="Calibri"/>
                <a:cs typeface="Calibri"/>
                <a:sym typeface="Calibri"/>
              </a:rPr>
              <a:t>Virtual distribution channels unlikely to replace traditional ones</a:t>
            </a:r>
          </a:p>
          <a:p>
            <a:pPr marL="255594" indent="-255594"/>
            <a:r>
              <a:rPr lang="en-US" dirty="0">
                <a:solidFill>
                  <a:schemeClr val="dk1"/>
                </a:solidFill>
                <a:ea typeface="Calibri"/>
                <a:cs typeface="Calibri"/>
                <a:sym typeface="Calibri"/>
              </a:rPr>
              <a:t>Stores must evolve to lure customers away from the computer.</a:t>
            </a:r>
          </a:p>
          <a:p>
            <a:pPr marL="798731" lvl="1" indent="-342891">
              <a:defRPr/>
            </a:pPr>
            <a:r>
              <a:rPr lang="en-US" dirty="0">
                <a:solidFill>
                  <a:schemeClr val="dk1"/>
                </a:solidFill>
                <a:ea typeface="Calibri"/>
                <a:cs typeface="Calibri"/>
                <a:sym typeface="Calibri"/>
              </a:rPr>
              <a:t>Consumers will visit </a:t>
            </a:r>
            <a:r>
              <a:rPr lang="en-US" i="1" dirty="0">
                <a:solidFill>
                  <a:schemeClr val="dk1"/>
                </a:solidFill>
                <a:ea typeface="Calibri"/>
                <a:cs typeface="Calibri"/>
                <a:sym typeface="Calibri"/>
              </a:rPr>
              <a:t>destination retail</a:t>
            </a:r>
            <a:r>
              <a:rPr lang="en-US" dirty="0">
                <a:solidFill>
                  <a:schemeClr val="dk1"/>
                </a:solidFill>
                <a:ea typeface="Calibri"/>
                <a:cs typeface="Calibri"/>
                <a:sym typeface="Calibri"/>
              </a:rPr>
              <a:t> more for the fun they receive from the total experience.</a:t>
            </a:r>
          </a:p>
        </p:txBody>
      </p:sp>
      <p:sp>
        <p:nvSpPr>
          <p:cNvPr id="4" name="Title 1"/>
          <p:cNvSpPr>
            <a:spLocks noGrp="1"/>
          </p:cNvSpPr>
          <p:nvPr>
            <p:ph type="title"/>
          </p:nvPr>
        </p:nvSpPr>
        <p:spPr>
          <a:xfrm>
            <a:off x="457200" y="215372"/>
            <a:ext cx="8229600" cy="1097280"/>
          </a:xfrm>
        </p:spPr>
        <p:txBody>
          <a:bodyPr/>
          <a:lstStyle/>
          <a:p>
            <a:r>
              <a:rPr lang="en-US" dirty="0">
                <a:sym typeface="Calibri"/>
              </a:rPr>
              <a:t>B2C’s Effect on the Future of Retailing</a:t>
            </a:r>
            <a:endParaRPr lang="en-IN" dirty="0"/>
          </a:p>
        </p:txBody>
      </p:sp>
    </p:spTree>
    <p:extLst>
      <p:ext uri="{BB962C8B-B14F-4D97-AF65-F5344CB8AC3E}">
        <p14:creationId xmlns:p14="http://schemas.microsoft.com/office/powerpoint/2010/main" val="317978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1"/>
            <a:ext cx="8305800" cy="3657600"/>
          </a:xfrm>
        </p:spPr>
        <p:txBody>
          <a:bodyPr/>
          <a:lstStyle/>
          <a:p>
            <a:pPr marL="255594" indent="-255594"/>
            <a:r>
              <a:rPr lang="en-US" b="1" dirty="0">
                <a:solidFill>
                  <a:schemeClr val="dk1"/>
                </a:solidFill>
                <a:ea typeface="Calibri"/>
                <a:cs typeface="Calibri"/>
                <a:sym typeface="Calibri"/>
              </a:rPr>
              <a:t>Direct selling </a:t>
            </a:r>
            <a:r>
              <a:rPr lang="en-US" dirty="0">
                <a:solidFill>
                  <a:schemeClr val="dk1"/>
                </a:solidFill>
                <a:ea typeface="Calibri"/>
                <a:cs typeface="Calibri"/>
                <a:sym typeface="Calibri"/>
              </a:rPr>
              <a:t>occurs when a salesperson presents a product to one individual or a small group, takes orders, and delivers the merchandise.</a:t>
            </a:r>
          </a:p>
          <a:p>
            <a:pPr marL="798731" lvl="1" indent="-342891"/>
            <a:r>
              <a:rPr lang="en-US" dirty="0">
                <a:solidFill>
                  <a:schemeClr val="dk1"/>
                </a:solidFill>
                <a:ea typeface="Calibri"/>
                <a:cs typeface="Calibri"/>
                <a:sym typeface="Calibri"/>
              </a:rPr>
              <a:t>Door-to-door sales</a:t>
            </a:r>
          </a:p>
          <a:p>
            <a:pPr marL="798731" lvl="1" indent="-342891"/>
            <a:r>
              <a:rPr lang="en-US" dirty="0">
                <a:solidFill>
                  <a:schemeClr val="dk1"/>
                </a:solidFill>
                <a:ea typeface="Calibri"/>
                <a:cs typeface="Calibri"/>
                <a:sym typeface="Calibri"/>
              </a:rPr>
              <a:t>Party and networks</a:t>
            </a:r>
          </a:p>
          <a:p>
            <a:pPr marL="798731" lvl="1" indent="-342891"/>
            <a:r>
              <a:rPr lang="en-US" dirty="0">
                <a:solidFill>
                  <a:schemeClr val="dk1"/>
                </a:solidFill>
                <a:ea typeface="Calibri"/>
                <a:cs typeface="Calibri"/>
                <a:sym typeface="Calibri"/>
              </a:rPr>
              <a:t>Multilevel marketing</a:t>
            </a:r>
          </a:p>
        </p:txBody>
      </p:sp>
      <p:sp>
        <p:nvSpPr>
          <p:cNvPr id="5" name="Title 1"/>
          <p:cNvSpPr>
            <a:spLocks noGrp="1"/>
          </p:cNvSpPr>
          <p:nvPr>
            <p:ph type="title"/>
          </p:nvPr>
        </p:nvSpPr>
        <p:spPr>
          <a:xfrm>
            <a:off x="457200" y="215372"/>
            <a:ext cx="8229600" cy="1097280"/>
          </a:xfrm>
        </p:spPr>
        <p:txBody>
          <a:bodyPr/>
          <a:lstStyle/>
          <a:p>
            <a:r>
              <a:rPr lang="en-US" dirty="0">
                <a:sym typeface="Calibri"/>
              </a:rPr>
              <a:t>Direct Selling</a:t>
            </a:r>
            <a:endParaRPr lang="en-IN" dirty="0"/>
          </a:p>
        </p:txBody>
      </p:sp>
    </p:spTree>
    <p:extLst>
      <p:ext uri="{BB962C8B-B14F-4D97-AF65-F5344CB8AC3E}">
        <p14:creationId xmlns:p14="http://schemas.microsoft.com/office/powerpoint/2010/main" val="52376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1"/>
            <a:ext cx="4941376" cy="3657600"/>
          </a:xfrm>
        </p:spPr>
        <p:txBody>
          <a:bodyPr/>
          <a:lstStyle/>
          <a:p>
            <a:pPr marL="255594" indent="-255594"/>
            <a:r>
              <a:rPr lang="en-US" dirty="0">
                <a:solidFill>
                  <a:schemeClr val="dk1"/>
                </a:solidFill>
                <a:ea typeface="Calibri"/>
                <a:cs typeface="Calibri"/>
                <a:sym typeface="Calibri"/>
              </a:rPr>
              <a:t>Automatic vending</a:t>
            </a:r>
          </a:p>
          <a:p>
            <a:pPr marL="798731" lvl="1" indent="-342891"/>
            <a:r>
              <a:rPr lang="en-US" dirty="0">
                <a:solidFill>
                  <a:schemeClr val="dk1"/>
                </a:solidFill>
                <a:ea typeface="Calibri"/>
                <a:cs typeface="Calibri"/>
                <a:sym typeface="Calibri"/>
              </a:rPr>
              <a:t>Usually best suited to low-cost convenience goods</a:t>
            </a:r>
          </a:p>
          <a:p>
            <a:pPr marL="798731" lvl="1" indent="-342891"/>
            <a:r>
              <a:rPr lang="en-US" dirty="0">
                <a:solidFill>
                  <a:schemeClr val="dk1"/>
                </a:solidFill>
                <a:ea typeface="Calibri"/>
                <a:cs typeface="Calibri"/>
                <a:sym typeface="Calibri"/>
              </a:rPr>
              <a:t>Offers many benefits to consumers and marketers</a:t>
            </a:r>
          </a:p>
        </p:txBody>
      </p:sp>
      <p:sp>
        <p:nvSpPr>
          <p:cNvPr id="4" name="Title 1"/>
          <p:cNvSpPr>
            <a:spLocks noGrp="1"/>
          </p:cNvSpPr>
          <p:nvPr>
            <p:ph type="title"/>
          </p:nvPr>
        </p:nvSpPr>
        <p:spPr/>
        <p:txBody>
          <a:bodyPr/>
          <a:lstStyle/>
          <a:p>
            <a:r>
              <a:rPr lang="en-US" dirty="0">
                <a:sym typeface="Calibri"/>
              </a:rPr>
              <a:t>Automatic Vending</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237" y="1091581"/>
            <a:ext cx="3585275" cy="4911080"/>
          </a:xfrm>
          <a:prstGeom prst="rect">
            <a:avLst/>
          </a:prstGeom>
        </p:spPr>
      </p:pic>
    </p:spTree>
    <p:extLst>
      <p:ext uri="{BB962C8B-B14F-4D97-AF65-F5344CB8AC3E}">
        <p14:creationId xmlns:p14="http://schemas.microsoft.com/office/powerpoint/2010/main" val="401533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1"/>
            <a:ext cx="8153400" cy="3657600"/>
          </a:xfrm>
        </p:spPr>
        <p:txBody>
          <a:bodyPr/>
          <a:lstStyle/>
          <a:p>
            <a:pPr marL="255594" indent="-255594"/>
            <a:r>
              <a:rPr lang="en-US" b="1" dirty="0">
                <a:solidFill>
                  <a:schemeClr val="dk1"/>
                </a:solidFill>
                <a:ea typeface="Calibri"/>
                <a:cs typeface="Calibri"/>
                <a:sym typeface="Calibri"/>
              </a:rPr>
              <a:t>Services </a:t>
            </a:r>
            <a:r>
              <a:rPr lang="en-US" dirty="0">
                <a:solidFill>
                  <a:schemeClr val="dk1"/>
                </a:solidFill>
                <a:ea typeface="Calibri"/>
                <a:cs typeface="Calibri"/>
                <a:sym typeface="Calibri"/>
              </a:rPr>
              <a:t>are acts, efforts, or performances exchanged from producer to user without ownership rights.</a:t>
            </a:r>
          </a:p>
          <a:p>
            <a:pPr marL="798731" lvl="1" indent="-342891"/>
            <a:r>
              <a:rPr lang="en-US" dirty="0">
                <a:solidFill>
                  <a:schemeClr val="dk1"/>
                </a:solidFill>
                <a:ea typeface="Calibri"/>
                <a:cs typeface="Calibri"/>
                <a:sym typeface="Calibri"/>
              </a:rPr>
              <a:t>Service industry account for four out of every five jobs in the United States and nearly 80% of GDP.</a:t>
            </a:r>
          </a:p>
          <a:p>
            <a:pPr marL="798731" lvl="1" indent="-342891"/>
            <a:r>
              <a:rPr lang="en-US" dirty="0">
                <a:solidFill>
                  <a:schemeClr val="dk1"/>
                </a:solidFill>
                <a:ea typeface="Calibri"/>
                <a:cs typeface="Calibri"/>
                <a:sym typeface="Calibri"/>
              </a:rPr>
              <a:t>Services are targeted toward both consumers and organizations.</a:t>
            </a:r>
          </a:p>
          <a:p>
            <a:pPr marL="798731" lvl="1" indent="-342891"/>
            <a:r>
              <a:rPr lang="en-US" dirty="0">
                <a:solidFill>
                  <a:schemeClr val="dk1"/>
                </a:solidFill>
                <a:ea typeface="Calibri"/>
                <a:cs typeface="Calibri"/>
                <a:sym typeface="Calibri"/>
              </a:rPr>
              <a:t>Intangibility of services creates unique opportunities and challenges for marketing.</a:t>
            </a:r>
            <a:endParaRPr lang="en-US" sz="2600" dirty="0"/>
          </a:p>
        </p:txBody>
      </p:sp>
      <p:sp>
        <p:nvSpPr>
          <p:cNvPr id="6" name="Title 1"/>
          <p:cNvSpPr>
            <a:spLocks noGrp="1"/>
          </p:cNvSpPr>
          <p:nvPr>
            <p:ph type="title"/>
          </p:nvPr>
        </p:nvSpPr>
        <p:spPr>
          <a:xfrm>
            <a:off x="457200" y="228602"/>
            <a:ext cx="8382000" cy="806267"/>
          </a:xfrm>
        </p:spPr>
        <p:txBody>
          <a:bodyPr anchor="b"/>
          <a:lstStyle/>
          <a:p>
            <a:r>
              <a:rPr lang="en-US" dirty="0">
                <a:sym typeface="Calibri"/>
              </a:rPr>
              <a:t>Marketing What isn’t There</a:t>
            </a:r>
            <a:endParaRPr lang="en-IN" dirty="0"/>
          </a:p>
        </p:txBody>
      </p:sp>
    </p:spTree>
    <p:extLst>
      <p:ext uri="{BB962C8B-B14F-4D97-AF65-F5344CB8AC3E}">
        <p14:creationId xmlns:p14="http://schemas.microsoft.com/office/powerpoint/2010/main" val="418504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458200" cy="1097280"/>
          </a:xfrm>
        </p:spPr>
        <p:txBody>
          <a:bodyPr/>
          <a:lstStyle/>
          <a:p>
            <a:r>
              <a:rPr lang="en-US" dirty="0" smtClean="0">
                <a:latin typeface="+mn-lt"/>
                <a:sym typeface="Calibri"/>
              </a:rPr>
              <a:t>Characteristics </a:t>
            </a:r>
            <a:r>
              <a:rPr lang="en-US" dirty="0">
                <a:latin typeface="+mn-lt"/>
                <a:sym typeface="Calibri"/>
              </a:rPr>
              <a:t>of Services</a:t>
            </a:r>
            <a:endParaRPr lang="en-IN" dirty="0">
              <a:latin typeface="+mn-lt"/>
            </a:endParaRPr>
          </a:p>
        </p:txBody>
      </p:sp>
      <p:pic>
        <p:nvPicPr>
          <p:cNvPr id="6" name="Picture 476" descr="An illustration shows the four characteristics of services as Intangibility, Perishability, Variability, and Inseparability."/>
          <p:cNvPicPr preferRelativeResize="0"/>
          <p:nvPr/>
        </p:nvPicPr>
        <p:blipFill rotWithShape="1">
          <a:blip r:embed="rId3">
            <a:alphaModFix/>
          </a:blip>
          <a:srcRect/>
          <a:stretch/>
        </p:blipFill>
        <p:spPr>
          <a:xfrm>
            <a:off x="2616203" y="1638303"/>
            <a:ext cx="3214391" cy="4096663"/>
          </a:xfrm>
          <a:prstGeom prst="rect">
            <a:avLst/>
          </a:prstGeom>
          <a:noFill/>
          <a:ln>
            <a:noFill/>
          </a:ln>
        </p:spPr>
      </p:pic>
    </p:spTree>
    <p:extLst>
      <p:ext uri="{BB962C8B-B14F-4D97-AF65-F5344CB8AC3E}">
        <p14:creationId xmlns:p14="http://schemas.microsoft.com/office/powerpoint/2010/main" val="386766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2293" y="1400014"/>
            <a:ext cx="8637722" cy="5357247"/>
          </a:xfrm>
        </p:spPr>
        <p:txBody>
          <a:bodyPr>
            <a:noAutofit/>
          </a:bodyPr>
          <a:lstStyle/>
          <a:p>
            <a:pPr marL="255594" indent="-255594"/>
            <a:r>
              <a:rPr lang="en-US" dirty="0">
                <a:solidFill>
                  <a:schemeClr val="dk1"/>
                </a:solidFill>
                <a:ea typeface="Calibri"/>
                <a:cs typeface="Calibri"/>
                <a:sym typeface="Calibri"/>
              </a:rPr>
              <a:t>Quality service ensures that customers are satisfied with what they have paid </a:t>
            </a:r>
            <a:r>
              <a:rPr lang="en-US" dirty="0" smtClean="0">
                <a:solidFill>
                  <a:schemeClr val="dk1"/>
                </a:solidFill>
                <a:ea typeface="Calibri"/>
                <a:cs typeface="Calibri"/>
                <a:sym typeface="Calibri"/>
              </a:rPr>
              <a:t>for. Satisfaction </a:t>
            </a:r>
            <a:r>
              <a:rPr lang="en-US" dirty="0">
                <a:solidFill>
                  <a:schemeClr val="dk1"/>
                </a:solidFill>
                <a:ea typeface="Calibri"/>
                <a:cs typeface="Calibri"/>
                <a:sym typeface="Calibri"/>
              </a:rPr>
              <a:t>is based on customer expectations.</a:t>
            </a:r>
          </a:p>
          <a:p>
            <a:pPr marL="798731" lvl="1" indent="-342891"/>
            <a:r>
              <a:rPr lang="en-US" dirty="0">
                <a:solidFill>
                  <a:schemeClr val="dk1"/>
                </a:solidFill>
                <a:ea typeface="Calibri"/>
                <a:cs typeface="Calibri"/>
                <a:sym typeface="Calibri"/>
              </a:rPr>
              <a:t>Not all customers expect the same level of service.</a:t>
            </a:r>
          </a:p>
          <a:p>
            <a:pPr marL="798731" lvl="1" indent="-342891"/>
            <a:r>
              <a:rPr lang="en-US" dirty="0">
                <a:solidFill>
                  <a:schemeClr val="dk1"/>
                </a:solidFill>
                <a:ea typeface="Calibri"/>
                <a:cs typeface="Calibri"/>
                <a:sym typeface="Calibri"/>
              </a:rPr>
              <a:t>Not all customers can be satisfied.</a:t>
            </a:r>
          </a:p>
          <a:p>
            <a:pPr marL="255594" indent="-255594"/>
            <a:r>
              <a:rPr lang="en-US" dirty="0" smtClean="0">
                <a:solidFill>
                  <a:schemeClr val="dk1"/>
                </a:solidFill>
                <a:ea typeface="Calibri"/>
                <a:cs typeface="Calibri"/>
                <a:sym typeface="Calibri"/>
              </a:rPr>
              <a:t>The </a:t>
            </a:r>
            <a:r>
              <a:rPr lang="en-US" b="1" dirty="0">
                <a:solidFill>
                  <a:schemeClr val="dk1"/>
                </a:solidFill>
                <a:ea typeface="Calibri"/>
                <a:cs typeface="Calibri"/>
                <a:sym typeface="Calibri"/>
              </a:rPr>
              <a:t>SERVQUAL </a:t>
            </a:r>
            <a:r>
              <a:rPr lang="en-US" dirty="0">
                <a:solidFill>
                  <a:schemeClr val="dk1"/>
                </a:solidFill>
                <a:ea typeface="Calibri"/>
                <a:cs typeface="Calibri"/>
                <a:sym typeface="Calibri"/>
              </a:rPr>
              <a:t>scale is a popular instrument to measure customer service </a:t>
            </a:r>
            <a:r>
              <a:rPr lang="en-US" dirty="0" smtClean="0">
                <a:solidFill>
                  <a:schemeClr val="dk1"/>
                </a:solidFill>
                <a:ea typeface="Calibri"/>
                <a:cs typeface="Calibri"/>
                <a:sym typeface="Calibri"/>
              </a:rPr>
              <a:t>quality. It identifies </a:t>
            </a:r>
            <a:r>
              <a:rPr lang="en-US" dirty="0">
                <a:solidFill>
                  <a:schemeClr val="dk1"/>
                </a:solidFill>
                <a:ea typeface="Calibri"/>
                <a:cs typeface="Calibri"/>
                <a:sym typeface="Calibri"/>
              </a:rPr>
              <a:t>consumer perceptions of service quality on five components:</a:t>
            </a:r>
          </a:p>
          <a:p>
            <a:pPr marL="798731" lvl="1" indent="-342891"/>
            <a:r>
              <a:rPr lang="en-US" dirty="0">
                <a:solidFill>
                  <a:schemeClr val="dk1"/>
                </a:solidFill>
                <a:ea typeface="Calibri"/>
                <a:cs typeface="Calibri"/>
                <a:sym typeface="Calibri"/>
              </a:rPr>
              <a:t>Tangibles</a:t>
            </a:r>
          </a:p>
          <a:p>
            <a:pPr marL="798731" lvl="1" indent="-342891"/>
            <a:r>
              <a:rPr lang="en-US" dirty="0">
                <a:solidFill>
                  <a:schemeClr val="dk1"/>
                </a:solidFill>
                <a:ea typeface="Calibri"/>
                <a:cs typeface="Calibri"/>
                <a:sym typeface="Calibri"/>
              </a:rPr>
              <a:t>Reliability</a:t>
            </a:r>
          </a:p>
          <a:p>
            <a:pPr marL="798731" lvl="1" indent="-342891"/>
            <a:r>
              <a:rPr lang="en-US" dirty="0">
                <a:solidFill>
                  <a:schemeClr val="dk1"/>
                </a:solidFill>
                <a:ea typeface="Calibri"/>
                <a:cs typeface="Calibri"/>
                <a:sym typeface="Calibri"/>
              </a:rPr>
              <a:t>Responsiveness</a:t>
            </a:r>
          </a:p>
          <a:p>
            <a:pPr marL="798731" lvl="1" indent="-342891"/>
            <a:r>
              <a:rPr lang="en-US" dirty="0">
                <a:solidFill>
                  <a:schemeClr val="dk1"/>
                </a:solidFill>
                <a:ea typeface="Calibri"/>
                <a:cs typeface="Calibri"/>
                <a:sym typeface="Calibri"/>
              </a:rPr>
              <a:t>Empathy</a:t>
            </a:r>
          </a:p>
          <a:p>
            <a:pPr marL="798731" lvl="1" indent="-342891"/>
            <a:r>
              <a:rPr lang="en-US" dirty="0">
                <a:solidFill>
                  <a:schemeClr val="dk1"/>
                </a:solidFill>
                <a:ea typeface="Calibri"/>
                <a:cs typeface="Calibri"/>
                <a:sym typeface="Calibri"/>
              </a:rPr>
              <a:t>Assurance</a:t>
            </a:r>
          </a:p>
        </p:txBody>
      </p:sp>
      <p:sp>
        <p:nvSpPr>
          <p:cNvPr id="5" name="Title 1"/>
          <p:cNvSpPr>
            <a:spLocks noGrp="1"/>
          </p:cNvSpPr>
          <p:nvPr>
            <p:ph type="title"/>
          </p:nvPr>
        </p:nvSpPr>
        <p:spPr>
          <a:xfrm>
            <a:off x="457200" y="215372"/>
            <a:ext cx="8229600" cy="1097280"/>
          </a:xfrm>
        </p:spPr>
        <p:txBody>
          <a:bodyPr/>
          <a:lstStyle/>
          <a:p>
            <a:r>
              <a:rPr lang="en-US" dirty="0">
                <a:sym typeface="Calibri"/>
              </a:rPr>
              <a:t>Strategic Issues When We Deliver Service Quality</a:t>
            </a:r>
            <a:endParaRPr lang="en-IN" dirty="0"/>
          </a:p>
        </p:txBody>
      </p:sp>
    </p:spTree>
    <p:extLst>
      <p:ext uri="{BB962C8B-B14F-4D97-AF65-F5344CB8AC3E}">
        <p14:creationId xmlns:p14="http://schemas.microsoft.com/office/powerpoint/2010/main" val="368630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3"/>
            <a:ext cx="8229600" cy="1080028"/>
          </a:xfrm>
        </p:spPr>
        <p:txBody>
          <a:bodyPr/>
          <a:lstStyle/>
          <a:p>
            <a:r>
              <a:rPr lang="en-US" dirty="0" smtClean="0">
                <a:sym typeface="Calibri"/>
              </a:rPr>
              <a:t>Factors </a:t>
            </a:r>
            <a:r>
              <a:rPr lang="en-US" dirty="0">
                <a:sym typeface="Calibri"/>
              </a:rPr>
              <a:t>that </a:t>
            </a:r>
            <a:r>
              <a:rPr lang="en-US" dirty="0" smtClean="0">
                <a:sym typeface="Calibri"/>
              </a:rPr>
              <a:t>Shape the </a:t>
            </a:r>
            <a:r>
              <a:rPr lang="en-US" dirty="0">
                <a:sym typeface="Calibri"/>
              </a:rPr>
              <a:t>Future of Services</a:t>
            </a:r>
            <a:endParaRPr lang="en-IN" dirty="0"/>
          </a:p>
        </p:txBody>
      </p:sp>
      <p:pic>
        <p:nvPicPr>
          <p:cNvPr id="5" name="Picture 577" descr="Text boxes show the factors shaping the “Future of Services” as Changing Demographics, Globalization, Technological Advances, and Proliferation of Information."/>
          <p:cNvPicPr preferRelativeResize="0"/>
          <p:nvPr/>
        </p:nvPicPr>
        <p:blipFill rotWithShape="1">
          <a:blip r:embed="rId3">
            <a:alphaModFix/>
          </a:blip>
          <a:srcRect/>
          <a:stretch/>
        </p:blipFill>
        <p:spPr>
          <a:xfrm>
            <a:off x="647703" y="2052730"/>
            <a:ext cx="7696199" cy="3333751"/>
          </a:xfrm>
          <a:prstGeom prst="rect">
            <a:avLst/>
          </a:prstGeom>
          <a:noFill/>
          <a:ln>
            <a:noFill/>
          </a:ln>
        </p:spPr>
      </p:pic>
    </p:spTree>
    <p:extLst>
      <p:ext uri="{BB962C8B-B14F-4D97-AF65-F5344CB8AC3E}">
        <p14:creationId xmlns:p14="http://schemas.microsoft.com/office/powerpoint/2010/main" val="318722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447800"/>
            <a:ext cx="8305800" cy="4648200"/>
          </a:xfrm>
        </p:spPr>
        <p:txBody>
          <a:bodyPr>
            <a:normAutofit/>
          </a:bodyPr>
          <a:lstStyle/>
          <a:p>
            <a:pPr marL="255594" indent="-255594"/>
            <a:r>
              <a:rPr lang="en-US" sz="2800" dirty="0">
                <a:solidFill>
                  <a:schemeClr val="dk1"/>
                </a:solidFill>
                <a:ea typeface="Calibri"/>
                <a:cs typeface="Calibri"/>
                <a:sym typeface="Calibri"/>
              </a:rPr>
              <a:t>Retailing has taken many forms over time –</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From the peddler hawking wares from a horse-drawn cart to a majestic urban department store</a:t>
            </a:r>
          </a:p>
          <a:p>
            <a:pPr marL="255594" indent="-255594"/>
            <a:r>
              <a:rPr lang="en-US" sz="2800" dirty="0">
                <a:solidFill>
                  <a:schemeClr val="dk1"/>
                </a:solidFill>
                <a:ea typeface="Calibri"/>
                <a:cs typeface="Calibri"/>
                <a:sym typeface="Calibri"/>
              </a:rPr>
              <a:t>As the economic, social, and cultural climates change, different retail types emerge …</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Often squeezing out older, outdated models</a:t>
            </a:r>
          </a:p>
          <a:p>
            <a:pPr marL="741581" indent="-284393">
              <a:spcBef>
                <a:spcPts val="600"/>
              </a:spcBef>
              <a:buFont typeface="Wingdings" panose="05000000000000000000" pitchFamily="2" charset="2"/>
              <a:buChar char="§"/>
            </a:pPr>
            <a:r>
              <a:rPr lang="en-US" sz="2800" i="1" dirty="0">
                <a:solidFill>
                  <a:schemeClr val="dk1"/>
                </a:solidFill>
                <a:ea typeface="Calibri"/>
                <a:cs typeface="Calibri"/>
                <a:sym typeface="Calibri"/>
              </a:rPr>
              <a:t>Wheel-of-retailing </a:t>
            </a:r>
            <a:r>
              <a:rPr lang="en-US" sz="2800" dirty="0">
                <a:solidFill>
                  <a:schemeClr val="dk1"/>
                </a:solidFill>
                <a:ea typeface="Calibri"/>
                <a:cs typeface="Calibri"/>
                <a:sym typeface="Calibri"/>
              </a:rPr>
              <a:t>hypothesis</a:t>
            </a:r>
          </a:p>
        </p:txBody>
      </p:sp>
      <p:sp>
        <p:nvSpPr>
          <p:cNvPr id="2" name="Title 1"/>
          <p:cNvSpPr>
            <a:spLocks noGrp="1"/>
          </p:cNvSpPr>
          <p:nvPr>
            <p:ph type="title"/>
          </p:nvPr>
        </p:nvSpPr>
        <p:spPr>
          <a:xfrm>
            <a:off x="457200" y="254701"/>
            <a:ext cx="8229600" cy="812100"/>
          </a:xfrm>
        </p:spPr>
        <p:txBody>
          <a:bodyPr/>
          <a:lstStyle/>
          <a:p>
            <a:r>
              <a:rPr lang="en-US" dirty="0">
                <a:sym typeface="Calibri"/>
              </a:rPr>
              <a:t>The Evolution of Retailing</a:t>
            </a:r>
            <a:endParaRPr lang="en-IN" dirty="0"/>
          </a:p>
        </p:txBody>
      </p:sp>
    </p:spTree>
    <p:extLst>
      <p:ext uri="{BB962C8B-B14F-4D97-AF65-F5344CB8AC3E}">
        <p14:creationId xmlns:p14="http://schemas.microsoft.com/office/powerpoint/2010/main" val="255961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sz="3600" dirty="0" smtClean="0">
                <a:sym typeface="Calibri"/>
              </a:rPr>
              <a:t>The </a:t>
            </a:r>
            <a:r>
              <a:rPr lang="en-US" sz="3600" dirty="0">
                <a:sym typeface="Calibri"/>
              </a:rPr>
              <a:t>Wheel of Retailing</a:t>
            </a:r>
            <a:endParaRPr lang="en-IN" sz="3600" dirty="0"/>
          </a:p>
        </p:txBody>
      </p:sp>
      <p:pic>
        <p:nvPicPr>
          <p:cNvPr id="5" name="Picture 215" descr="An illustration shows a circular retailing process as follows: &#10;Entry Phase&#10;Low margin&#10;Low prices&#10;Limited or no services&#10;Low-end facilities&#10;Trading-up Phase&#10;Moderate prices&#10;Better facilities&#10;Some services&#10;Increased quality merchandise &#10;&#10;Vulnerability Phase&#10;High prices&#10;Luxurious facilities&#10;Excellent services and amenities"/>
          <p:cNvPicPr preferRelativeResize="0"/>
          <p:nvPr/>
        </p:nvPicPr>
        <p:blipFill rotWithShape="1">
          <a:blip r:embed="rId3">
            <a:alphaModFix/>
          </a:blip>
          <a:srcRect/>
          <a:stretch/>
        </p:blipFill>
        <p:spPr>
          <a:xfrm>
            <a:off x="134319" y="1676403"/>
            <a:ext cx="8818535" cy="4900044"/>
          </a:xfrm>
          <a:prstGeom prst="rect">
            <a:avLst/>
          </a:prstGeom>
          <a:noFill/>
          <a:ln>
            <a:noFill/>
          </a:ln>
        </p:spPr>
      </p:pic>
    </p:spTree>
    <p:extLst>
      <p:ext uri="{BB962C8B-B14F-4D97-AF65-F5344CB8AC3E}">
        <p14:creationId xmlns:p14="http://schemas.microsoft.com/office/powerpoint/2010/main" val="118105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76400"/>
            <a:ext cx="8305800" cy="4419600"/>
          </a:xfrm>
        </p:spPr>
        <p:txBody>
          <a:bodyPr>
            <a:normAutofit/>
          </a:bodyPr>
          <a:lstStyle/>
          <a:p>
            <a:pPr marL="255594" indent="-255594"/>
            <a:r>
              <a:rPr lang="en-US" sz="2800" dirty="0">
                <a:solidFill>
                  <a:schemeClr val="dk1"/>
                </a:solidFill>
                <a:ea typeface="Calibri"/>
                <a:cs typeface="Calibri"/>
                <a:sym typeface="Calibri"/>
              </a:rPr>
              <a:t>Four factors motivate innovative merchants to reinvent the way they do business:</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Changes in economic conditions</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Demographic and consumer preference change</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Technology</a:t>
            </a:r>
          </a:p>
          <a:p>
            <a:pPr marL="741581" indent="-284393">
              <a:spcBef>
                <a:spcPts val="600"/>
              </a:spcBef>
              <a:buFont typeface="Wingdings" panose="05000000000000000000" pitchFamily="2" charset="2"/>
              <a:buChar char="§"/>
            </a:pPr>
            <a:r>
              <a:rPr lang="en-US" sz="2800" dirty="0">
                <a:solidFill>
                  <a:schemeClr val="dk1"/>
                </a:solidFill>
                <a:ea typeface="Calibri"/>
                <a:cs typeface="Calibri"/>
                <a:sym typeface="Calibri"/>
              </a:rPr>
              <a:t>Globalization</a:t>
            </a:r>
          </a:p>
        </p:txBody>
      </p:sp>
      <p:sp>
        <p:nvSpPr>
          <p:cNvPr id="2" name="Title 1"/>
          <p:cNvSpPr>
            <a:spLocks noGrp="1"/>
          </p:cNvSpPr>
          <p:nvPr>
            <p:ph type="title"/>
          </p:nvPr>
        </p:nvSpPr>
        <p:spPr>
          <a:xfrm>
            <a:off x="457200" y="254700"/>
            <a:ext cx="8229600" cy="1097280"/>
          </a:xfrm>
        </p:spPr>
        <p:txBody>
          <a:bodyPr/>
          <a:lstStyle/>
          <a:p>
            <a:r>
              <a:rPr lang="en-US" dirty="0">
                <a:sym typeface="Calibri"/>
              </a:rPr>
              <a:t>The Evolution Continues: What’s   “In-Store” for the Future?</a:t>
            </a:r>
            <a:endParaRPr lang="en-IN" dirty="0"/>
          </a:p>
        </p:txBody>
      </p:sp>
    </p:spTree>
    <p:extLst>
      <p:ext uri="{BB962C8B-B14F-4D97-AF65-F5344CB8AC3E}">
        <p14:creationId xmlns:p14="http://schemas.microsoft.com/office/powerpoint/2010/main" val="47618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066799"/>
            <a:ext cx="5498122" cy="5521569"/>
          </a:xfrm>
        </p:spPr>
        <p:txBody>
          <a:bodyPr>
            <a:noAutofit/>
          </a:bodyPr>
          <a:lstStyle/>
          <a:p>
            <a:pPr marL="255594" indent="-255594"/>
            <a:r>
              <a:rPr lang="en-US" sz="2800" dirty="0">
                <a:solidFill>
                  <a:schemeClr val="dk1"/>
                </a:solidFill>
                <a:ea typeface="Calibri"/>
                <a:cs typeface="Calibri"/>
                <a:sym typeface="Calibri"/>
              </a:rPr>
              <a:t>Economic downturn that began in 2008 had great impact on retailers</a:t>
            </a:r>
            <a:endParaRPr lang="en-US" sz="2800" dirty="0"/>
          </a:p>
          <a:p>
            <a:pPr marL="798731" lvl="1" indent="-342891"/>
            <a:r>
              <a:rPr lang="en-US" sz="2800" dirty="0">
                <a:solidFill>
                  <a:schemeClr val="dk1"/>
                </a:solidFill>
                <a:ea typeface="Calibri"/>
                <a:cs typeface="Calibri"/>
                <a:sym typeface="Calibri"/>
              </a:rPr>
              <a:t>Lowered consumer confidence resulted in less discretionary spending.</a:t>
            </a:r>
          </a:p>
          <a:p>
            <a:pPr marL="255594" indent="-255594"/>
            <a:r>
              <a:rPr lang="en-US" sz="2800" dirty="0">
                <a:solidFill>
                  <a:schemeClr val="dk1"/>
                </a:solidFill>
                <a:ea typeface="Calibri"/>
                <a:cs typeface="Calibri"/>
                <a:sym typeface="Calibri"/>
              </a:rPr>
              <a:t>Sales for upscale stores especially vulnerable</a:t>
            </a:r>
            <a:endParaRPr lang="en-US" sz="2800" dirty="0"/>
          </a:p>
          <a:p>
            <a:pPr marL="798731" lvl="1" indent="-342891"/>
            <a:r>
              <a:rPr lang="en-US" sz="2800" dirty="0"/>
              <a:t>S</a:t>
            </a:r>
            <a:r>
              <a:rPr lang="en-US" sz="2800" dirty="0">
                <a:solidFill>
                  <a:schemeClr val="dk1"/>
                </a:solidFill>
                <a:ea typeface="Calibri"/>
                <a:cs typeface="Calibri"/>
                <a:sym typeface="Calibri"/>
              </a:rPr>
              <a:t>tores like T.J. Maxx, Marshall’s, and Amazon.com thrived.</a:t>
            </a:r>
          </a:p>
          <a:p>
            <a:pPr marL="798731" lvl="1" indent="-342891"/>
            <a:r>
              <a:rPr lang="en-US" sz="2800" dirty="0">
                <a:solidFill>
                  <a:schemeClr val="dk1"/>
                </a:solidFill>
                <a:ea typeface="Calibri"/>
                <a:cs typeface="Calibri"/>
                <a:sym typeface="Calibri"/>
              </a:rPr>
              <a:t>Some retailers responded by allocating more shelf space to private label brands.</a:t>
            </a:r>
            <a:endParaRPr lang="en-US" sz="2800" dirty="0"/>
          </a:p>
        </p:txBody>
      </p:sp>
      <p:sp>
        <p:nvSpPr>
          <p:cNvPr id="2" name="Title 1"/>
          <p:cNvSpPr>
            <a:spLocks noGrp="1"/>
          </p:cNvSpPr>
          <p:nvPr>
            <p:ph type="title"/>
          </p:nvPr>
        </p:nvSpPr>
        <p:spPr>
          <a:xfrm>
            <a:off x="457200" y="254701"/>
            <a:ext cx="8229600" cy="659700"/>
          </a:xfrm>
        </p:spPr>
        <p:txBody>
          <a:bodyPr/>
          <a:lstStyle/>
          <a:p>
            <a:r>
              <a:rPr lang="en-US" dirty="0">
                <a:sym typeface="Calibri"/>
              </a:rPr>
              <a:t>The Changing Economy</a:t>
            </a:r>
            <a:endParaRPr lang="en-IN" dirty="0"/>
          </a:p>
        </p:txBody>
      </p:sp>
      <p:pic>
        <p:nvPicPr>
          <p:cNvPr id="4" name="Picture 234" descr="Wine bottles are kept in store on the shelf with price tag."/>
          <p:cNvPicPr preferRelativeResize="0"/>
          <p:nvPr/>
        </p:nvPicPr>
        <p:blipFill rotWithShape="1">
          <a:blip r:embed="rId3">
            <a:alphaModFix/>
          </a:blip>
          <a:srcRect l="4293"/>
          <a:stretch/>
        </p:blipFill>
        <p:spPr>
          <a:xfrm>
            <a:off x="5955324" y="2095503"/>
            <a:ext cx="3043394" cy="2605451"/>
          </a:xfrm>
          <a:prstGeom prst="rect">
            <a:avLst/>
          </a:prstGeom>
          <a:noFill/>
          <a:ln>
            <a:noFill/>
          </a:ln>
        </p:spPr>
      </p:pic>
    </p:spTree>
    <p:extLst>
      <p:ext uri="{BB962C8B-B14F-4D97-AF65-F5344CB8AC3E}">
        <p14:creationId xmlns:p14="http://schemas.microsoft.com/office/powerpoint/2010/main" val="28245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554"/>
            <a:ext cx="8686800" cy="5310554"/>
          </a:xfrm>
        </p:spPr>
        <p:txBody>
          <a:bodyPr>
            <a:normAutofit lnSpcReduction="10000"/>
          </a:bodyPr>
          <a:lstStyle/>
          <a:p>
            <a:pPr marL="255594" indent="-255594"/>
            <a:r>
              <a:rPr lang="en-US" dirty="0">
                <a:solidFill>
                  <a:schemeClr val="dk1"/>
                </a:solidFill>
                <a:ea typeface="Calibri"/>
                <a:cs typeface="Calibri"/>
                <a:sym typeface="Calibri"/>
              </a:rPr>
              <a:t>More dual-career families places greater emphasis on convenience</a:t>
            </a:r>
            <a:endParaRPr lang="en-US" dirty="0"/>
          </a:p>
          <a:p>
            <a:pPr marL="798731" lvl="1" indent="-342891"/>
            <a:r>
              <a:rPr lang="en-US" dirty="0">
                <a:solidFill>
                  <a:schemeClr val="dk1"/>
                </a:solidFill>
                <a:ea typeface="Calibri"/>
                <a:cs typeface="Calibri"/>
                <a:sym typeface="Calibri"/>
              </a:rPr>
              <a:t>Increased number of locations and format</a:t>
            </a:r>
          </a:p>
          <a:p>
            <a:pPr marL="798731" lvl="1" indent="-342891"/>
            <a:r>
              <a:rPr lang="en-US" dirty="0">
                <a:solidFill>
                  <a:schemeClr val="dk1"/>
                </a:solidFill>
                <a:ea typeface="Calibri"/>
                <a:cs typeface="Calibri"/>
                <a:sym typeface="Calibri"/>
              </a:rPr>
              <a:t>Extended hours</a:t>
            </a:r>
          </a:p>
          <a:p>
            <a:pPr marL="255594" indent="-255594">
              <a:lnSpc>
                <a:spcPct val="100000"/>
              </a:lnSpc>
            </a:pPr>
            <a:r>
              <a:rPr lang="en-US" dirty="0">
                <a:solidFill>
                  <a:schemeClr val="dk1"/>
                </a:solidFill>
                <a:ea typeface="Calibri"/>
                <a:cs typeface="Calibri"/>
                <a:sym typeface="Calibri"/>
              </a:rPr>
              <a:t>Ethnic </a:t>
            </a:r>
            <a:r>
              <a:rPr lang="en-US" dirty="0">
                <a:solidFill>
                  <a:schemeClr val="dk1"/>
                </a:solidFill>
                <a:ea typeface="Calibri"/>
                <a:cs typeface="Calibri"/>
                <a:sym typeface="Calibri"/>
              </a:rPr>
              <a:t>diversity</a:t>
            </a:r>
          </a:p>
          <a:p>
            <a:pPr marL="706624" lvl="1" indent="-255594"/>
            <a:r>
              <a:rPr lang="en-US" dirty="0" smtClean="0">
                <a:solidFill>
                  <a:schemeClr val="dk1"/>
                </a:solidFill>
                <a:ea typeface="Calibri"/>
                <a:cs typeface="Calibri"/>
                <a:sym typeface="Calibri"/>
              </a:rPr>
              <a:t>Need </a:t>
            </a:r>
            <a:r>
              <a:rPr lang="en-US" dirty="0">
                <a:solidFill>
                  <a:schemeClr val="dk1"/>
                </a:solidFill>
                <a:ea typeface="Calibri"/>
                <a:cs typeface="Calibri"/>
                <a:sym typeface="Calibri"/>
              </a:rPr>
              <a:t>to adjust retail mix to attract consumers in areas with high concentration of ethnic </a:t>
            </a:r>
            <a:r>
              <a:rPr lang="en-US" dirty="0" smtClean="0">
                <a:solidFill>
                  <a:schemeClr val="dk1"/>
                </a:solidFill>
                <a:ea typeface="Calibri"/>
                <a:cs typeface="Calibri"/>
                <a:sym typeface="Calibri"/>
              </a:rPr>
              <a:t>population</a:t>
            </a:r>
            <a:endParaRPr lang="en-US" dirty="0" smtClean="0">
              <a:solidFill>
                <a:schemeClr val="dk1"/>
              </a:solidFill>
              <a:ea typeface="Calibri"/>
              <a:cs typeface="Calibri"/>
              <a:sym typeface="Calibri"/>
            </a:endParaRPr>
          </a:p>
          <a:p>
            <a:pPr marL="255594" indent="-255594">
              <a:lnSpc>
                <a:spcPct val="110000"/>
              </a:lnSpc>
            </a:pPr>
            <a:r>
              <a:rPr lang="en-US" dirty="0">
                <a:solidFill>
                  <a:schemeClr val="dk1"/>
                </a:solidFill>
                <a:ea typeface="Calibri"/>
                <a:cs typeface="Calibri"/>
                <a:sym typeface="Calibri"/>
              </a:rPr>
              <a:t>Experiential Merchandising</a:t>
            </a:r>
          </a:p>
          <a:p>
            <a:pPr marL="706624" lvl="1" indent="-255594"/>
            <a:r>
              <a:rPr lang="en-US" dirty="0" smtClean="0">
                <a:solidFill>
                  <a:schemeClr val="dk1"/>
                </a:solidFill>
                <a:ea typeface="Calibri"/>
                <a:cs typeface="Calibri"/>
                <a:sym typeface="Calibri"/>
              </a:rPr>
              <a:t>Tactic </a:t>
            </a:r>
            <a:r>
              <a:rPr lang="en-US" dirty="0">
                <a:solidFill>
                  <a:schemeClr val="dk1"/>
                </a:solidFill>
                <a:ea typeface="Calibri"/>
                <a:cs typeface="Calibri"/>
                <a:sym typeface="Calibri"/>
              </a:rPr>
              <a:t>whose intent is to convert shopping from a passive activity into a more interactive one, by better engaging the customer</a:t>
            </a:r>
            <a:r>
              <a:rPr lang="en-US" dirty="0"/>
              <a:t> </a:t>
            </a:r>
          </a:p>
          <a:p>
            <a:pPr marL="255594" indent="-255594">
              <a:lnSpc>
                <a:spcPct val="120000"/>
              </a:lnSpc>
            </a:pPr>
            <a:r>
              <a:rPr lang="en-US" dirty="0">
                <a:solidFill>
                  <a:schemeClr val="dk1"/>
                </a:solidFill>
                <a:ea typeface="Calibri"/>
                <a:cs typeface="Calibri"/>
                <a:sym typeface="Calibri"/>
              </a:rPr>
              <a:t>Destination Retailer</a:t>
            </a:r>
          </a:p>
          <a:p>
            <a:pPr marL="706624" lvl="1" indent="-255594"/>
            <a:r>
              <a:rPr lang="en-US" dirty="0" smtClean="0">
                <a:solidFill>
                  <a:schemeClr val="dk1"/>
                </a:solidFill>
                <a:ea typeface="Calibri"/>
                <a:cs typeface="Calibri"/>
                <a:sym typeface="Calibri"/>
              </a:rPr>
              <a:t>Firm </a:t>
            </a:r>
            <a:r>
              <a:rPr lang="en-US" dirty="0">
                <a:solidFill>
                  <a:schemeClr val="dk1"/>
                </a:solidFill>
                <a:ea typeface="Calibri"/>
                <a:cs typeface="Calibri"/>
                <a:sym typeface="Calibri"/>
              </a:rPr>
              <a:t>that consumers view as distinctive enough to become loyal to it.</a:t>
            </a:r>
            <a:r>
              <a:rPr lang="en-US" dirty="0"/>
              <a:t> </a:t>
            </a:r>
            <a:endParaRPr lang="en-US" dirty="0">
              <a:solidFill>
                <a:schemeClr val="dk1"/>
              </a:solidFill>
              <a:ea typeface="Calibri"/>
              <a:cs typeface="Calibri"/>
              <a:sym typeface="Calibri"/>
            </a:endParaRPr>
          </a:p>
          <a:p>
            <a:pPr marL="255594" indent="-255594"/>
            <a:endParaRPr lang="en-US" sz="2800" dirty="0">
              <a:solidFill>
                <a:schemeClr val="dk1"/>
              </a:solidFill>
              <a:ea typeface="Calibri"/>
              <a:cs typeface="Calibri"/>
              <a:sym typeface="Calibri"/>
            </a:endParaRPr>
          </a:p>
        </p:txBody>
      </p:sp>
      <p:sp>
        <p:nvSpPr>
          <p:cNvPr id="2" name="Title 1"/>
          <p:cNvSpPr>
            <a:spLocks noGrp="1"/>
          </p:cNvSpPr>
          <p:nvPr>
            <p:ph type="title"/>
          </p:nvPr>
        </p:nvSpPr>
        <p:spPr>
          <a:xfrm>
            <a:off x="457200" y="254700"/>
            <a:ext cx="8229600" cy="1097280"/>
          </a:xfrm>
        </p:spPr>
        <p:txBody>
          <a:bodyPr/>
          <a:lstStyle/>
          <a:p>
            <a:r>
              <a:rPr lang="en-US" dirty="0">
                <a:sym typeface="Calibri"/>
              </a:rPr>
              <a:t>Changing Demographics and Consumer </a:t>
            </a:r>
            <a:r>
              <a:rPr lang="en-US" dirty="0" smtClean="0">
                <a:sym typeface="Calibri"/>
              </a:rPr>
              <a:t>Preferences</a:t>
            </a:r>
            <a:endParaRPr lang="en-IN" sz="2200" dirty="0"/>
          </a:p>
        </p:txBody>
      </p:sp>
    </p:spTree>
    <p:extLst>
      <p:ext uri="{BB962C8B-B14F-4D97-AF65-F5344CB8AC3E}">
        <p14:creationId xmlns:p14="http://schemas.microsoft.com/office/powerpoint/2010/main" val="40137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1"/>
            <a:ext cx="8305800" cy="4191000"/>
          </a:xfrm>
        </p:spPr>
        <p:txBody>
          <a:bodyPr>
            <a:normAutofit/>
          </a:bodyPr>
          <a:lstStyle/>
          <a:p>
            <a:pPr marL="255594" indent="-255594"/>
            <a:r>
              <a:rPr lang="en-US" sz="2800" dirty="0">
                <a:solidFill>
                  <a:schemeClr val="dk1"/>
                </a:solidFill>
                <a:ea typeface="Calibri"/>
                <a:cs typeface="Calibri"/>
                <a:sym typeface="Calibri"/>
              </a:rPr>
              <a:t>Technology is revolutionizing retailing!</a:t>
            </a:r>
            <a:endParaRPr lang="en-US" sz="2800" dirty="0"/>
          </a:p>
          <a:p>
            <a:pPr marL="798731" lvl="1" indent="-342891"/>
            <a:r>
              <a:rPr lang="en-US" sz="2800" dirty="0">
                <a:solidFill>
                  <a:schemeClr val="dk1"/>
                </a:solidFill>
                <a:ea typeface="Calibri"/>
                <a:cs typeface="Calibri"/>
                <a:sym typeface="Calibri"/>
              </a:rPr>
              <a:t>Store associates carry an iPod Touch to quickly ring up sales from anywhere in the store</a:t>
            </a:r>
          </a:p>
          <a:p>
            <a:pPr marL="798731" lvl="1" indent="-342891"/>
            <a:r>
              <a:rPr lang="en-US" sz="2800" dirty="0">
                <a:solidFill>
                  <a:schemeClr val="dk1"/>
                </a:solidFill>
                <a:ea typeface="Calibri"/>
                <a:cs typeface="Calibri"/>
                <a:sym typeface="Calibri"/>
              </a:rPr>
              <a:t>Electronic POS systems feed data into inventory control and auto replenishment systems</a:t>
            </a:r>
          </a:p>
          <a:p>
            <a:pPr marL="798731" lvl="1" indent="-342891"/>
            <a:r>
              <a:rPr lang="en-US" sz="2800" dirty="0">
                <a:solidFill>
                  <a:schemeClr val="dk1"/>
                </a:solidFill>
                <a:ea typeface="Calibri"/>
                <a:cs typeface="Calibri"/>
                <a:sym typeface="Calibri"/>
              </a:rPr>
              <a:t>RFID tags on items</a:t>
            </a:r>
          </a:p>
          <a:p>
            <a:pPr marL="798731" lvl="1" indent="-342891"/>
            <a:r>
              <a:rPr lang="en-US" sz="2800" dirty="0">
                <a:solidFill>
                  <a:schemeClr val="dk1"/>
                </a:solidFill>
                <a:ea typeface="Calibri"/>
                <a:cs typeface="Calibri"/>
                <a:sym typeface="Calibri"/>
              </a:rPr>
              <a:t>E-menus and other electronic ordering systems</a:t>
            </a:r>
          </a:p>
          <a:p>
            <a:pPr marL="798731" lvl="1" indent="-342891"/>
            <a:r>
              <a:rPr lang="en-US" sz="2800" dirty="0">
                <a:solidFill>
                  <a:schemeClr val="dk1"/>
                </a:solidFill>
                <a:ea typeface="Calibri"/>
                <a:cs typeface="Calibri"/>
                <a:sym typeface="Calibri"/>
              </a:rPr>
              <a:t>Electronic banking</a:t>
            </a:r>
          </a:p>
        </p:txBody>
      </p:sp>
      <p:sp>
        <p:nvSpPr>
          <p:cNvPr id="2" name="Title 1"/>
          <p:cNvSpPr>
            <a:spLocks noGrp="1"/>
          </p:cNvSpPr>
          <p:nvPr>
            <p:ph type="title"/>
          </p:nvPr>
        </p:nvSpPr>
        <p:spPr>
          <a:xfrm>
            <a:off x="457200" y="254700"/>
            <a:ext cx="8229600" cy="1097280"/>
          </a:xfrm>
        </p:spPr>
        <p:txBody>
          <a:bodyPr/>
          <a:lstStyle/>
          <a:p>
            <a:r>
              <a:rPr lang="en-US" dirty="0" smtClean="0">
                <a:sym typeface="Calibri"/>
              </a:rPr>
              <a:t>Technology</a:t>
            </a:r>
            <a:endParaRPr lang="en-IN" sz="2200" dirty="0">
              <a:latin typeface="+mn-lt"/>
            </a:endParaRPr>
          </a:p>
        </p:txBody>
      </p:sp>
    </p:spTree>
    <p:extLst>
      <p:ext uri="{BB962C8B-B14F-4D97-AF65-F5344CB8AC3E}">
        <p14:creationId xmlns:p14="http://schemas.microsoft.com/office/powerpoint/2010/main" val="280930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54701"/>
            <a:ext cx="8229600" cy="583500"/>
          </a:xfrm>
        </p:spPr>
        <p:txBody>
          <a:bodyPr anchor="t">
            <a:normAutofit fontScale="90000"/>
          </a:bodyPr>
          <a:lstStyle/>
          <a:p>
            <a:r>
              <a:rPr lang="en-US" sz="3600" dirty="0">
                <a:sym typeface="Calibri"/>
              </a:rPr>
              <a:t>Technology </a:t>
            </a:r>
            <a:r>
              <a:rPr lang="en-US" sz="2200" dirty="0" smtClean="0">
                <a:sym typeface="Calibri"/>
              </a:rPr>
              <a:t>(</a:t>
            </a:r>
            <a:r>
              <a:rPr lang="en-US" sz="2200" dirty="0" err="1" smtClean="0">
                <a:sym typeface="Calibri"/>
              </a:rPr>
              <a:t>contd</a:t>
            </a:r>
            <a:r>
              <a:rPr lang="en-US" sz="2200" dirty="0" smtClean="0">
                <a:sym typeface="Calibri"/>
              </a:rPr>
              <a:t>)</a:t>
            </a:r>
            <a:endParaRPr lang="en-IN" sz="2200" dirty="0"/>
          </a:p>
        </p:txBody>
      </p:sp>
      <p:sp>
        <p:nvSpPr>
          <p:cNvPr id="8" name="Content Placeholder 2"/>
          <p:cNvSpPr>
            <a:spLocks noGrp="1"/>
          </p:cNvSpPr>
          <p:nvPr>
            <p:ph idx="1"/>
          </p:nvPr>
        </p:nvSpPr>
        <p:spPr>
          <a:xfrm>
            <a:off x="457200" y="1219200"/>
            <a:ext cx="8305800" cy="4191000"/>
          </a:xfrm>
        </p:spPr>
        <p:txBody>
          <a:bodyPr>
            <a:normAutofit/>
          </a:bodyPr>
          <a:lstStyle/>
          <a:p>
            <a:pPr marL="255594" indent="-255594">
              <a:buSzPct val="100000"/>
            </a:pPr>
            <a:r>
              <a:rPr lang="en-US" sz="2800" b="1" dirty="0">
                <a:solidFill>
                  <a:schemeClr val="dk1"/>
                </a:solidFill>
                <a:ea typeface="Calibri"/>
                <a:cs typeface="Calibri"/>
                <a:sym typeface="Calibri"/>
              </a:rPr>
              <a:t>Omni-channel Marketing</a:t>
            </a:r>
            <a:endParaRPr lang="en-US" sz="2800" dirty="0"/>
          </a:p>
          <a:p>
            <a:pPr marL="798731" lvl="1" indent="-342891">
              <a:buFont typeface="Wingdings" panose="05000000000000000000" pitchFamily="2" charset="2"/>
              <a:buChar char="§"/>
            </a:pPr>
            <a:r>
              <a:rPr lang="en-US" sz="2800" dirty="0">
                <a:solidFill>
                  <a:schemeClr val="dk1"/>
                </a:solidFill>
                <a:ea typeface="Calibri"/>
                <a:cs typeface="Calibri"/>
                <a:sym typeface="Calibri"/>
              </a:rPr>
              <a:t>Seamless shopping experience whether shopping online, mobile device, phone, or brick-and-mortar</a:t>
            </a:r>
          </a:p>
          <a:p>
            <a:pPr marL="255594" indent="-255594">
              <a:buSzPct val="100000"/>
            </a:pPr>
            <a:r>
              <a:rPr lang="en-US" sz="2800" b="1" dirty="0"/>
              <a:t>Beacon Marketing</a:t>
            </a:r>
            <a:endParaRPr lang="en-US" sz="2800" dirty="0"/>
          </a:p>
          <a:p>
            <a:pPr marL="798731" lvl="1" indent="-342891">
              <a:buFont typeface="Wingdings" panose="05000000000000000000" pitchFamily="2" charset="2"/>
              <a:buChar char="§"/>
            </a:pPr>
            <a:r>
              <a:rPr lang="en-US" sz="2800" dirty="0"/>
              <a:t>Bluetooth signal within a store that communicates with shoppers’ smartphones</a:t>
            </a:r>
            <a:endParaRPr lang="en-US" sz="2800" dirty="0">
              <a:solidFill>
                <a:schemeClr val="dk1"/>
              </a:solidFill>
              <a:ea typeface="Calibri"/>
              <a:cs typeface="Calibri"/>
              <a:sym typeface="Calibri"/>
            </a:endParaRPr>
          </a:p>
          <a:p>
            <a:pPr marL="255594" indent="-255594">
              <a:buSzPct val="100000"/>
            </a:pPr>
            <a:r>
              <a:rPr lang="en-US" sz="2800" b="1" dirty="0"/>
              <a:t>Digital Wallets</a:t>
            </a:r>
            <a:endParaRPr lang="en-US" sz="2800" dirty="0"/>
          </a:p>
          <a:p>
            <a:pPr marL="798731" lvl="1" indent="-342891">
              <a:buFont typeface="Wingdings" panose="05000000000000000000" pitchFamily="2" charset="2"/>
              <a:buChar char="§"/>
            </a:pPr>
            <a:r>
              <a:rPr lang="en-US" sz="2800" dirty="0"/>
              <a:t>Bluetooth technology permitting customers to use their smartphones to pay for items</a:t>
            </a:r>
            <a:endParaRPr lang="en-US" sz="2800" dirty="0">
              <a:solidFill>
                <a:schemeClr val="dk1"/>
              </a:solidFill>
              <a:ea typeface="Calibri"/>
              <a:cs typeface="Calibri"/>
              <a:sym typeface="Calibri"/>
            </a:endParaRPr>
          </a:p>
        </p:txBody>
      </p:sp>
    </p:spTree>
    <p:extLst>
      <p:ext uri="{BB962C8B-B14F-4D97-AF65-F5344CB8AC3E}">
        <p14:creationId xmlns:p14="http://schemas.microsoft.com/office/powerpoint/2010/main" val="27080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2308</Words>
  <Application>Microsoft Office PowerPoint</Application>
  <PresentationFormat>On-screen Show (4:3)</PresentationFormat>
  <Paragraphs>183</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Lecture 12 Deliver the Customer Experience</vt:lpstr>
      <vt:lpstr>Retailing, Twenty-First-Century Style</vt:lpstr>
      <vt:lpstr>The Evolution of Retailing</vt:lpstr>
      <vt:lpstr>The Wheel of Retailing</vt:lpstr>
      <vt:lpstr>The Evolution Continues: What’s   “In-Store” for the Future?</vt:lpstr>
      <vt:lpstr>The Changing Economy</vt:lpstr>
      <vt:lpstr>Changing Demographics and Consumer Preferences</vt:lpstr>
      <vt:lpstr>Technology</vt:lpstr>
      <vt:lpstr>Technology (contd)</vt:lpstr>
      <vt:lpstr>Globalization</vt:lpstr>
      <vt:lpstr>Retailtainment to Satisfy Experiential Shoppers</vt:lpstr>
      <vt:lpstr>Ethical Problems in Retailing</vt:lpstr>
      <vt:lpstr>Ethical/Sustainable Decisions in the Real World</vt:lpstr>
      <vt:lpstr>Category Killer</vt:lpstr>
      <vt:lpstr>Department Stores</vt:lpstr>
      <vt:lpstr>Popup Stores</vt:lpstr>
      <vt:lpstr>E-Commerce and Other Types  of Nonstore Retailing</vt:lpstr>
      <vt:lpstr>B2C E-Commerce</vt:lpstr>
      <vt:lpstr>Benefits of B2C E-Commerce</vt:lpstr>
      <vt:lpstr>Limitations of B2C E-Commerce</vt:lpstr>
      <vt:lpstr>B2C’s Effect on the Future of Retailing</vt:lpstr>
      <vt:lpstr>Direct Selling</vt:lpstr>
      <vt:lpstr>Automatic Vending</vt:lpstr>
      <vt:lpstr>Marketing What isn’t There</vt:lpstr>
      <vt:lpstr>Characteristics of Services</vt:lpstr>
      <vt:lpstr>Strategic Issues When We Deliver Service Quality</vt:lpstr>
      <vt:lpstr>Factors that Shape the Future of Services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Sirajul Shibly</dc:creator>
  <cp:lastModifiedBy>Sirajul Shibly</cp:lastModifiedBy>
  <cp:revision>9</cp:revision>
  <dcterms:created xsi:type="dcterms:W3CDTF">2021-04-10T17:54:54Z</dcterms:created>
  <dcterms:modified xsi:type="dcterms:W3CDTF">2021-04-11T02:55:31Z</dcterms:modified>
</cp:coreProperties>
</file>